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327" r:id="rId29"/>
    <p:sldId id="284" r:id="rId30"/>
    <p:sldId id="285" r:id="rId31"/>
    <p:sldId id="286" r:id="rId32"/>
    <p:sldId id="287" r:id="rId33"/>
    <p:sldId id="288" r:id="rId34"/>
    <p:sldId id="32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22" r:id="rId62"/>
    <p:sldId id="323" r:id="rId63"/>
    <p:sldId id="324" r:id="rId64"/>
    <p:sldId id="315" r:id="rId65"/>
    <p:sldId id="316" r:id="rId66"/>
    <p:sldId id="317" r:id="rId67"/>
    <p:sldId id="318" r:id="rId68"/>
    <p:sldId id="319" r:id="rId69"/>
    <p:sldId id="320" r:id="rId70"/>
    <p:sldId id="321" r:id="rId71"/>
    <p:sldId id="325" r:id="rId72"/>
    <p:sldId id="326" r:id="rId73"/>
    <p:sldId id="329" r:id="rId7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5374B2-822C-4ABB-84C6-4EEEBB78EDC6}" type="datetimeFigureOut">
              <a:rPr lang="zh-CN" altLang="en-US" smtClean="0"/>
              <a:pPr/>
              <a:t>2015/12/16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559EB9-C55C-40C2-8FB7-FA59920A706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headEnd/>
            <a:tailEnd/>
          </a:ln>
        </p:spPr>
      </p:sp>
      <p:sp>
        <p:nvSpPr>
          <p:cNvPr id="49155"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915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E484CF-1FF8-48E0-B731-EEF7FC97E299}" type="slidenum">
              <a:rPr lang="zh-CN" altLang="en-US"/>
              <a:pPr/>
              <a:t>36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bwMode="auto">
          <a:noFill/>
          <a:ln>
            <a:solidFill>
              <a:srgbClr val="000000"/>
            </a:solidFill>
            <a:miter lim="800000"/>
            <a:headEnd/>
            <a:tailEnd/>
          </a:ln>
        </p:spPr>
      </p:sp>
      <p:sp>
        <p:nvSpPr>
          <p:cNvPr id="50179"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018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68642A-79B9-43D3-AC26-382538DA8107}" type="slidenum">
              <a:rPr lang="zh-CN" altLang="en-US"/>
              <a:pPr/>
              <a:t>37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F4B5A7-A43C-4448-A548-097F557BDCA4}"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33DB1B2-730E-4AF9-9CBA-29573E1027C8}" type="datetimeFigureOut">
              <a:rPr lang="zh-CN" altLang="en-US" smtClean="0"/>
              <a:pPr/>
              <a:t>2015/12/16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F4B5A7-A43C-4448-A548-097F557BDCA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333DB1B2-730E-4AF9-9CBA-29573E1027C8}" type="datetimeFigureOut">
              <a:rPr lang="zh-CN" altLang="en-US" smtClean="0"/>
              <a:pPr/>
              <a:t>2015/12/16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3F4B5A7-A43C-4448-A548-097F557BDCA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k:@MSITStore:D:\&#20070;&#31821;\chm\CSS2&#20013;&#25991;&#25163;&#20876;.chm::/css2/c_fontvariant.html" TargetMode="External"/><Relationship Id="rId7" Type="http://schemas.openxmlformats.org/officeDocument/2006/relationships/hyperlink" Target="mk:@MSITStore:D:\&#20070;&#31821;\chm\CSS2&#20013;&#25991;&#25163;&#20876;.chm::/css2/c_fontfamily.html" TargetMode="External"/><Relationship Id="rId2" Type="http://schemas.openxmlformats.org/officeDocument/2006/relationships/hyperlink" Target="mk:@MSITStore:D:\&#20070;&#31821;\chm\CSS2&#20013;&#25991;&#25163;&#20876;.chm::/css2/c_fontstyle.html" TargetMode="External"/><Relationship Id="rId1" Type="http://schemas.openxmlformats.org/officeDocument/2006/relationships/slideLayout" Target="../slideLayouts/slideLayout2.xml"/><Relationship Id="rId6" Type="http://schemas.openxmlformats.org/officeDocument/2006/relationships/hyperlink" Target="mk:@MSITStore:D:\&#20070;&#31821;\chm\CSS2&#20013;&#25991;&#25163;&#20876;.chm::/css2/c_lineheight.html" TargetMode="External"/><Relationship Id="rId5" Type="http://schemas.openxmlformats.org/officeDocument/2006/relationships/hyperlink" Target="mk:@MSITStore:D:\&#20070;&#31821;\chm\CSS2&#20013;&#25991;&#25163;&#20876;.chm::/css2/c_fontsize.html" TargetMode="External"/><Relationship Id="rId4" Type="http://schemas.openxmlformats.org/officeDocument/2006/relationships/hyperlink" Target="mk:@MSITStore:D:\&#20070;&#31821;\chm\CSS2&#20013;&#25991;&#25163;&#20876;.chm::/css2/c_fontweight.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k:@MSITStore:D:\&#20070;&#31821;\chm\CSS2&#20013;&#25991;&#25163;&#20876;.chm::/css2/c_wordbreak.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mk:@MSITStore:D:\&#20070;&#31821;\chm\CSS2&#20013;&#25991;&#25163;&#20876;.chm::/css2/c_padding.html" TargetMode="External"/><Relationship Id="rId3" Type="http://schemas.openxmlformats.org/officeDocument/2006/relationships/hyperlink" Target="mk:@MSITStore:D:\&#20070;&#31821;\chm\CSS2&#20013;&#25991;&#25163;&#20876;.chm::/css2/c_right.html" TargetMode="External"/><Relationship Id="rId7" Type="http://schemas.openxmlformats.org/officeDocument/2006/relationships/hyperlink" Target="mk:@MSITStore:D:\&#20070;&#31821;\chm\CSS2&#20013;&#25991;&#25163;&#20876;.chm::/css2/c_margin.html" TargetMode="External"/><Relationship Id="rId2" Type="http://schemas.openxmlformats.org/officeDocument/2006/relationships/hyperlink" Target="mk:@MSITStore:D:\&#20070;&#31821;\chm\CSS2&#20013;&#25991;&#25163;&#20876;.chm::/css2/c_left.html" TargetMode="External"/><Relationship Id="rId1" Type="http://schemas.openxmlformats.org/officeDocument/2006/relationships/slideLayout" Target="../slideLayouts/slideLayout2.xml"/><Relationship Id="rId6" Type="http://schemas.openxmlformats.org/officeDocument/2006/relationships/hyperlink" Target="mk:@MSITStore:D:\&#20070;&#31821;\chm\CSS2&#20013;&#25991;&#25163;&#20876;.chm::/css2/c_zindex.html" TargetMode="External"/><Relationship Id="rId5" Type="http://schemas.openxmlformats.org/officeDocument/2006/relationships/hyperlink" Target="mk:@MSITStore:D:\&#20070;&#31821;\chm\CSS2&#20013;&#25991;&#25163;&#20876;.chm::/css2/c_bottom.html" TargetMode="External"/><Relationship Id="rId4" Type="http://schemas.openxmlformats.org/officeDocument/2006/relationships/hyperlink" Target="mk:@MSITStore:D:\&#20070;&#31821;\chm\CSS2&#20013;&#25991;&#25163;&#20876;.chm::/css2/c_top.html" TargetMode="External"/><Relationship Id="rId9" Type="http://schemas.openxmlformats.org/officeDocument/2006/relationships/hyperlink" Target="mk:@MSITStore:D:\&#20070;&#31821;\chm\CSS2&#20013;&#25991;&#25163;&#20876;.chm::/css2/c_border.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k:@MSITStore:D:\&#20070;&#31821;\chm\CSS2&#20013;&#25991;&#25163;&#20876;.chm::/css2/c_position.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k:@MSITStore:D:\&#20070;&#31821;\chm\CSS2&#20013;&#25991;&#25163;&#20876;.chm::/css2/c_position.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k:@MSITStore:D:\&#20070;&#31821;\chm\CSS2&#20013;&#25991;&#25163;&#20876;.chm::/css2/c_position.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k:@MSITStore:D:\&#20070;&#31821;\chm\CSS2&#20013;&#25991;&#25163;&#20876;.chm::/css2/c_position.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k:@MSITStore:D:\&#20070;&#31821;\chm\CSS2&#20013;&#25991;&#25163;&#20876;.chm::/css2/c_clip.html%3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k:@MSITStore:D:\&#20070;&#31821;\chm\CSS2&#20013;&#25991;&#25163;&#20876;.chm::/css2/c_clip.html%3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k:@MSITStore:D:\&#20070;&#31821;\chm\CSS2&#20013;&#25991;&#25163;&#20876;.chm::/css2/c_clip.html%3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k:@MSITStore:D:\&#20070;&#31821;\chm\CSS2&#20013;&#25991;&#25163;&#20876;.chm::/css2/c_borderstyle.html" TargetMode="External"/><Relationship Id="rId2" Type="http://schemas.openxmlformats.org/officeDocument/2006/relationships/hyperlink" Target="mk:@MSITStore:D:\&#20070;&#31821;\chm\CSS2&#20013;&#25991;&#25163;&#20876;.chm::/css2/c_borderwidth.html" TargetMode="External"/><Relationship Id="rId1" Type="http://schemas.openxmlformats.org/officeDocument/2006/relationships/slideLayout" Target="../slideLayouts/slideLayout2.xml"/><Relationship Id="rId4" Type="http://schemas.openxmlformats.org/officeDocument/2006/relationships/hyperlink" Target="mk:@MSITStore:D:\&#20070;&#31821;\chm\CSS2&#20013;&#25991;&#25163;&#20876;.chm::/css2/c_bordercolor.html"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k:@MSITStore:D:\&#20070;&#31821;\chm\CSS2&#20013;&#25991;&#25163;&#20876;.chm::/css2/c_liststyleposition.html" TargetMode="External"/><Relationship Id="rId2" Type="http://schemas.openxmlformats.org/officeDocument/2006/relationships/hyperlink" Target="mk:@MSITStore:D:\&#20070;&#31821;\chm\CSS2&#20013;&#25991;&#25163;&#20876;.chm::/css2/c_liststyleimage.html" TargetMode="External"/><Relationship Id="rId1" Type="http://schemas.openxmlformats.org/officeDocument/2006/relationships/slideLayout" Target="../slideLayouts/slideLayout2.xml"/><Relationship Id="rId4" Type="http://schemas.openxmlformats.org/officeDocument/2006/relationships/hyperlink" Target="mk:@MSITStore:D:\&#20070;&#31821;\chm\CSS2&#20013;&#25991;&#25163;&#20876;.chm::/css2/c_liststyletype.html"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9552" y="2060848"/>
            <a:ext cx="7772400" cy="1470025"/>
          </a:xfrm>
        </p:spPr>
        <p:txBody>
          <a:bodyPr>
            <a:normAutofit fontScale="90000"/>
          </a:bodyPr>
          <a:lstStyle/>
          <a:p>
            <a:pPr algn="ctr" eaLnBrk="1" hangingPunct="1"/>
            <a:r>
              <a:rPr lang="en-US" altLang="zh-CN" dirty="0" err="1" smtClean="0"/>
              <a:t>Div+Css</a:t>
            </a:r>
            <a:r>
              <a:rPr lang="en-US" altLang="zh-CN" dirty="0" smtClean="0"/>
              <a:t/>
            </a:r>
            <a:br>
              <a:rPr lang="en-US" altLang="zh-CN" dirty="0" smtClean="0"/>
            </a:br>
            <a:r>
              <a:rPr lang="zh-CN" altLang="en-US" dirty="0" smtClean="0"/>
              <a:t>课前基础知识普及</a:t>
            </a:r>
            <a:endParaRPr lang="zh-CN"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620713"/>
            <a:ext cx="8229600" cy="5510212"/>
          </a:xfrm>
        </p:spPr>
        <p:txBody>
          <a:bodyPr/>
          <a:lstStyle/>
          <a:p>
            <a:pPr eaLnBrk="1" hangingPunct="1">
              <a:lnSpc>
                <a:spcPct val="80000"/>
              </a:lnSpc>
              <a:buFont typeface="Wingdings" pitchFamily="2" charset="2"/>
              <a:buNone/>
            </a:pPr>
            <a:r>
              <a:rPr lang="en-US" altLang="zh-CN" sz="1200" dirty="0" smtClean="0"/>
              <a:t>&lt;html&gt;</a:t>
            </a:r>
          </a:p>
          <a:p>
            <a:pPr eaLnBrk="1" hangingPunct="1">
              <a:lnSpc>
                <a:spcPct val="80000"/>
              </a:lnSpc>
              <a:buFont typeface="Wingdings" pitchFamily="2" charset="2"/>
              <a:buNone/>
            </a:pPr>
            <a:r>
              <a:rPr lang="en-US" altLang="zh-CN" sz="1200" dirty="0" smtClean="0"/>
              <a:t>&lt;head&gt;</a:t>
            </a:r>
          </a:p>
          <a:p>
            <a:pPr eaLnBrk="1" hangingPunct="1">
              <a:lnSpc>
                <a:spcPct val="80000"/>
              </a:lnSpc>
              <a:buFont typeface="Wingdings" pitchFamily="2" charset="2"/>
              <a:buNone/>
            </a:pPr>
            <a:r>
              <a:rPr lang="en-US" altLang="zh-CN" sz="1200" dirty="0" smtClean="0"/>
              <a:t>&lt;title&gt;</a:t>
            </a:r>
            <a:r>
              <a:rPr lang="zh-CN" altLang="en-US" sz="1200" dirty="0" smtClean="0"/>
              <a:t>集体声明</a:t>
            </a:r>
            <a:r>
              <a:rPr lang="en-US" altLang="zh-CN" sz="1200" dirty="0" smtClean="0"/>
              <a:t>&lt;/title&gt;</a:t>
            </a:r>
          </a:p>
          <a:p>
            <a:pPr eaLnBrk="1" hangingPunct="1">
              <a:lnSpc>
                <a:spcPct val="80000"/>
              </a:lnSpc>
              <a:buFont typeface="Wingdings" pitchFamily="2" charset="2"/>
              <a:buNone/>
            </a:pPr>
            <a:r>
              <a:rPr lang="en-US" altLang="zh-CN" sz="1200" b="1" dirty="0" smtClean="0">
                <a:solidFill>
                  <a:schemeClr val="folHlink"/>
                </a:solidFill>
              </a:rPr>
              <a:t>&lt;style type="text/</a:t>
            </a:r>
            <a:r>
              <a:rPr lang="en-US" altLang="zh-CN" sz="1200" b="1" dirty="0" err="1" smtClean="0">
                <a:solidFill>
                  <a:schemeClr val="folHlink"/>
                </a:solidFill>
              </a:rPr>
              <a:t>css</a:t>
            </a:r>
            <a:r>
              <a:rPr lang="en-US" altLang="zh-CN" sz="1200" b="1" dirty="0" smtClean="0">
                <a:solidFill>
                  <a:schemeClr val="folHlink"/>
                </a:solidFill>
              </a:rPr>
              <a:t>"&gt;</a:t>
            </a:r>
          </a:p>
          <a:p>
            <a:pPr eaLnBrk="1" hangingPunct="1">
              <a:lnSpc>
                <a:spcPct val="80000"/>
              </a:lnSpc>
              <a:buFont typeface="Wingdings" pitchFamily="2" charset="2"/>
              <a:buNone/>
            </a:pPr>
            <a:r>
              <a:rPr lang="en-US" altLang="zh-CN" sz="1200" b="1" dirty="0" smtClean="0">
                <a:solidFill>
                  <a:schemeClr val="folHlink"/>
                </a:solidFill>
              </a:rPr>
              <a:t>&lt;!--</a:t>
            </a:r>
          </a:p>
          <a:p>
            <a:pPr eaLnBrk="1" hangingPunct="1">
              <a:lnSpc>
                <a:spcPct val="80000"/>
              </a:lnSpc>
              <a:buFont typeface="Wingdings" pitchFamily="2" charset="2"/>
              <a:buNone/>
            </a:pPr>
            <a:r>
              <a:rPr lang="en-US" altLang="zh-CN" sz="1200" b="1" dirty="0" smtClean="0">
                <a:solidFill>
                  <a:schemeClr val="folHlink"/>
                </a:solidFill>
              </a:rPr>
              <a:t>h1, h2, h3, h4, h5, p{			/* </a:t>
            </a:r>
            <a:r>
              <a:rPr lang="zh-CN" altLang="en-US" sz="1200" b="1" dirty="0" smtClean="0">
                <a:solidFill>
                  <a:schemeClr val="folHlink"/>
                </a:solidFill>
              </a:rPr>
              <a:t>集体声明 *</a:t>
            </a:r>
            <a:r>
              <a:rPr lang="en-US" altLang="zh-CN" sz="1200" b="1" dirty="0" smtClean="0">
                <a:solidFill>
                  <a:schemeClr val="folHlink"/>
                </a:solidFill>
              </a:rPr>
              <a:t>/</a:t>
            </a:r>
          </a:p>
          <a:p>
            <a:pPr eaLnBrk="1" hangingPunct="1">
              <a:lnSpc>
                <a:spcPct val="80000"/>
              </a:lnSpc>
              <a:buFont typeface="Wingdings" pitchFamily="2" charset="2"/>
              <a:buNone/>
            </a:pPr>
            <a:r>
              <a:rPr lang="en-US" altLang="zh-CN" sz="1200" b="1" dirty="0" smtClean="0">
                <a:solidFill>
                  <a:schemeClr val="folHlink"/>
                </a:solidFill>
              </a:rPr>
              <a:t>	</a:t>
            </a:r>
            <a:r>
              <a:rPr lang="en-US" altLang="zh-CN" sz="1200" b="1" dirty="0" err="1" smtClean="0">
                <a:solidFill>
                  <a:schemeClr val="folHlink"/>
                </a:solidFill>
              </a:rPr>
              <a:t>color:purple</a:t>
            </a:r>
            <a:r>
              <a:rPr lang="en-US" altLang="zh-CN" sz="1200" b="1" dirty="0" smtClean="0">
                <a:solidFill>
                  <a:schemeClr val="folHlink"/>
                </a:solidFill>
              </a:rPr>
              <a:t>;			/* </a:t>
            </a:r>
            <a:r>
              <a:rPr lang="zh-CN" altLang="en-US" sz="1200" b="1" dirty="0" smtClean="0">
                <a:solidFill>
                  <a:schemeClr val="folHlink"/>
                </a:solidFill>
              </a:rPr>
              <a:t>文字颜色 *</a:t>
            </a:r>
            <a:r>
              <a:rPr lang="en-US" altLang="zh-CN" sz="1200" b="1" dirty="0" smtClean="0">
                <a:solidFill>
                  <a:schemeClr val="folHlink"/>
                </a:solidFill>
              </a:rPr>
              <a:t>/</a:t>
            </a:r>
          </a:p>
          <a:p>
            <a:pPr eaLnBrk="1" hangingPunct="1">
              <a:lnSpc>
                <a:spcPct val="80000"/>
              </a:lnSpc>
              <a:buFont typeface="Wingdings" pitchFamily="2" charset="2"/>
              <a:buNone/>
            </a:pPr>
            <a:r>
              <a:rPr lang="en-US" altLang="zh-CN" sz="1200" b="1" dirty="0" smtClean="0">
                <a:solidFill>
                  <a:schemeClr val="folHlink"/>
                </a:solidFill>
              </a:rPr>
              <a:t>	font-size:15px;			/* </a:t>
            </a:r>
            <a:r>
              <a:rPr lang="zh-CN" altLang="en-US" sz="1200" b="1" dirty="0" smtClean="0">
                <a:solidFill>
                  <a:schemeClr val="folHlink"/>
                </a:solidFill>
              </a:rPr>
              <a:t>字体大小 *</a:t>
            </a:r>
            <a:r>
              <a:rPr lang="en-US" altLang="zh-CN" sz="1200" b="1" dirty="0" smtClean="0">
                <a:solidFill>
                  <a:schemeClr val="folHlink"/>
                </a:solidFill>
              </a:rPr>
              <a:t>/</a:t>
            </a:r>
          </a:p>
          <a:p>
            <a:pPr eaLnBrk="1" hangingPunct="1">
              <a:lnSpc>
                <a:spcPct val="80000"/>
              </a:lnSpc>
              <a:buFont typeface="Wingdings" pitchFamily="2" charset="2"/>
              <a:buNone/>
            </a:pPr>
            <a:r>
              <a:rPr lang="en-US" altLang="zh-CN" sz="1200" b="1" dirty="0" smtClean="0">
                <a:solidFill>
                  <a:schemeClr val="folHlink"/>
                </a:solidFill>
              </a:rPr>
              <a:t>}</a:t>
            </a:r>
          </a:p>
          <a:p>
            <a:pPr eaLnBrk="1" hangingPunct="1">
              <a:lnSpc>
                <a:spcPct val="80000"/>
              </a:lnSpc>
              <a:buFont typeface="Wingdings" pitchFamily="2" charset="2"/>
              <a:buNone/>
            </a:pPr>
            <a:r>
              <a:rPr lang="en-US" altLang="zh-CN" sz="1200" b="1" dirty="0" smtClean="0">
                <a:solidFill>
                  <a:schemeClr val="folHlink"/>
                </a:solidFill>
              </a:rPr>
              <a:t>h2.special, .special, #one{		/* </a:t>
            </a:r>
            <a:r>
              <a:rPr lang="zh-CN" altLang="en-US" sz="1200" b="1" dirty="0" smtClean="0">
                <a:solidFill>
                  <a:schemeClr val="folHlink"/>
                </a:solidFill>
              </a:rPr>
              <a:t>集体声明 *</a:t>
            </a:r>
            <a:r>
              <a:rPr lang="en-US" altLang="zh-CN" sz="1200" b="1" dirty="0" smtClean="0">
                <a:solidFill>
                  <a:schemeClr val="folHlink"/>
                </a:solidFill>
              </a:rPr>
              <a:t>/</a:t>
            </a:r>
          </a:p>
          <a:p>
            <a:pPr eaLnBrk="1" hangingPunct="1">
              <a:lnSpc>
                <a:spcPct val="80000"/>
              </a:lnSpc>
              <a:buFont typeface="Wingdings" pitchFamily="2" charset="2"/>
              <a:buNone/>
            </a:pPr>
            <a:r>
              <a:rPr lang="en-US" altLang="zh-CN" sz="1200" b="1" dirty="0" smtClean="0">
                <a:solidFill>
                  <a:schemeClr val="folHlink"/>
                </a:solidFill>
              </a:rPr>
              <a:t>	text-</a:t>
            </a:r>
            <a:r>
              <a:rPr lang="en-US" altLang="zh-CN" sz="1200" b="1" dirty="0" err="1" smtClean="0">
                <a:solidFill>
                  <a:schemeClr val="folHlink"/>
                </a:solidFill>
              </a:rPr>
              <a:t>decoration:underline</a:t>
            </a:r>
            <a:r>
              <a:rPr lang="en-US" altLang="zh-CN" sz="1200" b="1" dirty="0" smtClean="0">
                <a:solidFill>
                  <a:schemeClr val="folHlink"/>
                </a:solidFill>
              </a:rPr>
              <a:t>;	                /* </a:t>
            </a:r>
            <a:r>
              <a:rPr lang="zh-CN" altLang="en-US" sz="1200" b="1" dirty="0" smtClean="0">
                <a:solidFill>
                  <a:schemeClr val="folHlink"/>
                </a:solidFill>
              </a:rPr>
              <a:t>下划线 *</a:t>
            </a:r>
            <a:r>
              <a:rPr lang="en-US" altLang="zh-CN" sz="1200" b="1" dirty="0" smtClean="0">
                <a:solidFill>
                  <a:schemeClr val="folHlink"/>
                </a:solidFill>
              </a:rPr>
              <a:t>/</a:t>
            </a:r>
          </a:p>
          <a:p>
            <a:pPr eaLnBrk="1" hangingPunct="1">
              <a:lnSpc>
                <a:spcPct val="80000"/>
              </a:lnSpc>
              <a:buFont typeface="Wingdings" pitchFamily="2" charset="2"/>
              <a:buNone/>
            </a:pPr>
            <a:r>
              <a:rPr lang="en-US" altLang="zh-CN" sz="1200" b="1" dirty="0" smtClean="0">
                <a:solidFill>
                  <a:schemeClr val="folHlink"/>
                </a:solidFill>
              </a:rPr>
              <a:t>}</a:t>
            </a:r>
          </a:p>
          <a:p>
            <a:pPr eaLnBrk="1" hangingPunct="1">
              <a:lnSpc>
                <a:spcPct val="80000"/>
              </a:lnSpc>
              <a:buFont typeface="Wingdings" pitchFamily="2" charset="2"/>
              <a:buNone/>
            </a:pPr>
            <a:r>
              <a:rPr lang="en-US" altLang="zh-CN" sz="1200" b="1" dirty="0" smtClean="0">
                <a:solidFill>
                  <a:schemeClr val="folHlink"/>
                </a:solidFill>
              </a:rPr>
              <a:t>--&gt;</a:t>
            </a:r>
          </a:p>
          <a:p>
            <a:pPr eaLnBrk="1" hangingPunct="1">
              <a:lnSpc>
                <a:spcPct val="80000"/>
              </a:lnSpc>
              <a:buFont typeface="Wingdings" pitchFamily="2" charset="2"/>
              <a:buNone/>
            </a:pPr>
            <a:r>
              <a:rPr lang="en-US" altLang="zh-CN" sz="1200" b="1" dirty="0" smtClean="0">
                <a:solidFill>
                  <a:schemeClr val="folHlink"/>
                </a:solidFill>
              </a:rPr>
              <a:t>&lt;/style&gt;</a:t>
            </a:r>
          </a:p>
          <a:p>
            <a:pPr eaLnBrk="1" hangingPunct="1">
              <a:lnSpc>
                <a:spcPct val="80000"/>
              </a:lnSpc>
              <a:buFont typeface="Wingdings" pitchFamily="2" charset="2"/>
              <a:buNone/>
            </a:pPr>
            <a:r>
              <a:rPr lang="en-US" altLang="zh-CN" sz="1200" dirty="0" smtClean="0"/>
              <a:t>&lt;/head&gt;</a:t>
            </a:r>
          </a:p>
          <a:p>
            <a:pPr eaLnBrk="1" hangingPunct="1">
              <a:lnSpc>
                <a:spcPct val="80000"/>
              </a:lnSpc>
              <a:buFont typeface="Wingdings" pitchFamily="2" charset="2"/>
              <a:buNone/>
            </a:pPr>
            <a:endParaRPr lang="en-US" altLang="zh-CN" sz="1200" dirty="0" smtClean="0"/>
          </a:p>
          <a:p>
            <a:pPr eaLnBrk="1" hangingPunct="1">
              <a:lnSpc>
                <a:spcPct val="80000"/>
              </a:lnSpc>
              <a:buFont typeface="Wingdings" pitchFamily="2" charset="2"/>
              <a:buNone/>
            </a:pPr>
            <a:r>
              <a:rPr lang="en-US" altLang="zh-CN" sz="1200" dirty="0" smtClean="0"/>
              <a:t>&lt;body&gt;</a:t>
            </a:r>
          </a:p>
          <a:p>
            <a:pPr eaLnBrk="1" hangingPunct="1">
              <a:lnSpc>
                <a:spcPct val="80000"/>
              </a:lnSpc>
              <a:buFont typeface="Wingdings" pitchFamily="2" charset="2"/>
              <a:buNone/>
            </a:pPr>
            <a:r>
              <a:rPr lang="en-US" altLang="zh-CN" sz="1200" dirty="0" smtClean="0"/>
              <a:t>	&lt;h1&gt;</a:t>
            </a:r>
            <a:r>
              <a:rPr lang="zh-CN" altLang="en-US" sz="1200" dirty="0" smtClean="0"/>
              <a:t>集体声明</a:t>
            </a:r>
            <a:r>
              <a:rPr lang="en-US" altLang="zh-CN" sz="1200" dirty="0" smtClean="0"/>
              <a:t>h1&lt;/h1&gt;</a:t>
            </a:r>
          </a:p>
          <a:p>
            <a:pPr eaLnBrk="1" hangingPunct="1">
              <a:lnSpc>
                <a:spcPct val="80000"/>
              </a:lnSpc>
              <a:buFont typeface="Wingdings" pitchFamily="2" charset="2"/>
              <a:buNone/>
            </a:pPr>
            <a:r>
              <a:rPr lang="en-US" altLang="zh-CN" sz="1200" dirty="0" smtClean="0"/>
              <a:t>	&lt;h2 class="special"&gt;</a:t>
            </a:r>
            <a:r>
              <a:rPr lang="zh-CN" altLang="en-US" sz="1200" dirty="0" smtClean="0"/>
              <a:t>集体声明</a:t>
            </a:r>
            <a:r>
              <a:rPr lang="en-US" altLang="zh-CN" sz="1200" dirty="0" smtClean="0"/>
              <a:t>h2&lt;/h2&gt;</a:t>
            </a:r>
          </a:p>
          <a:p>
            <a:pPr eaLnBrk="1" hangingPunct="1">
              <a:lnSpc>
                <a:spcPct val="80000"/>
              </a:lnSpc>
              <a:buFont typeface="Wingdings" pitchFamily="2" charset="2"/>
              <a:buNone/>
            </a:pPr>
            <a:r>
              <a:rPr lang="en-US" altLang="zh-CN" sz="1200" dirty="0" smtClean="0"/>
              <a:t>	&lt;h3&gt;</a:t>
            </a:r>
            <a:r>
              <a:rPr lang="zh-CN" altLang="en-US" sz="1200" dirty="0" smtClean="0"/>
              <a:t>集体声明</a:t>
            </a:r>
            <a:r>
              <a:rPr lang="en-US" altLang="zh-CN" sz="1200" dirty="0" smtClean="0"/>
              <a:t>h3&lt;/h3&gt;</a:t>
            </a:r>
          </a:p>
          <a:p>
            <a:pPr eaLnBrk="1" hangingPunct="1">
              <a:lnSpc>
                <a:spcPct val="80000"/>
              </a:lnSpc>
              <a:buFont typeface="Wingdings" pitchFamily="2" charset="2"/>
              <a:buNone/>
            </a:pPr>
            <a:r>
              <a:rPr lang="en-US" altLang="zh-CN" sz="1200" dirty="0" smtClean="0"/>
              <a:t>	&lt;h4&gt;</a:t>
            </a:r>
            <a:r>
              <a:rPr lang="zh-CN" altLang="en-US" sz="1200" dirty="0" smtClean="0"/>
              <a:t>集体声明</a:t>
            </a:r>
            <a:r>
              <a:rPr lang="en-US" altLang="zh-CN" sz="1200" dirty="0" smtClean="0"/>
              <a:t>h4&lt;/h4&gt;</a:t>
            </a:r>
          </a:p>
          <a:p>
            <a:pPr eaLnBrk="1" hangingPunct="1">
              <a:lnSpc>
                <a:spcPct val="80000"/>
              </a:lnSpc>
              <a:buFont typeface="Wingdings" pitchFamily="2" charset="2"/>
              <a:buNone/>
            </a:pPr>
            <a:r>
              <a:rPr lang="en-US" altLang="zh-CN" sz="1200" dirty="0" smtClean="0"/>
              <a:t>	&lt;h5&gt;</a:t>
            </a:r>
            <a:r>
              <a:rPr lang="zh-CN" altLang="en-US" sz="1200" dirty="0" smtClean="0"/>
              <a:t>集体声明</a:t>
            </a:r>
            <a:r>
              <a:rPr lang="en-US" altLang="zh-CN" sz="1200" dirty="0" smtClean="0"/>
              <a:t>h5&lt;/h5&gt;</a:t>
            </a:r>
          </a:p>
          <a:p>
            <a:pPr eaLnBrk="1" hangingPunct="1">
              <a:lnSpc>
                <a:spcPct val="80000"/>
              </a:lnSpc>
              <a:buFont typeface="Wingdings" pitchFamily="2" charset="2"/>
              <a:buNone/>
            </a:pPr>
            <a:r>
              <a:rPr lang="en-US" altLang="zh-CN" sz="1200" dirty="0" smtClean="0"/>
              <a:t>	&lt;p&gt;</a:t>
            </a:r>
            <a:r>
              <a:rPr lang="zh-CN" altLang="en-US" sz="1200" dirty="0" smtClean="0"/>
              <a:t>集体声明</a:t>
            </a:r>
            <a:r>
              <a:rPr lang="en-US" altLang="zh-CN" sz="1200" dirty="0" smtClean="0"/>
              <a:t>p1&lt;/p&gt;</a:t>
            </a:r>
          </a:p>
          <a:p>
            <a:pPr eaLnBrk="1" hangingPunct="1">
              <a:lnSpc>
                <a:spcPct val="80000"/>
              </a:lnSpc>
              <a:buFont typeface="Wingdings" pitchFamily="2" charset="2"/>
              <a:buNone/>
            </a:pPr>
            <a:r>
              <a:rPr lang="en-US" altLang="zh-CN" sz="1200" dirty="0" smtClean="0"/>
              <a:t>	&lt;p class="special"&gt;</a:t>
            </a:r>
            <a:r>
              <a:rPr lang="zh-CN" altLang="en-US" sz="1200" dirty="0" smtClean="0"/>
              <a:t>集体声明</a:t>
            </a:r>
            <a:r>
              <a:rPr lang="en-US" altLang="zh-CN" sz="1200" dirty="0" smtClean="0"/>
              <a:t>p2&lt;/p&gt;</a:t>
            </a:r>
          </a:p>
          <a:p>
            <a:pPr eaLnBrk="1" hangingPunct="1">
              <a:lnSpc>
                <a:spcPct val="80000"/>
              </a:lnSpc>
              <a:buFont typeface="Wingdings" pitchFamily="2" charset="2"/>
              <a:buNone/>
            </a:pPr>
            <a:r>
              <a:rPr lang="en-US" altLang="zh-CN" sz="1200" dirty="0" smtClean="0"/>
              <a:t>	&lt;p id="one"&gt;</a:t>
            </a:r>
            <a:r>
              <a:rPr lang="zh-CN" altLang="en-US" sz="1200" dirty="0" smtClean="0"/>
              <a:t>集体声明</a:t>
            </a:r>
            <a:r>
              <a:rPr lang="en-US" altLang="zh-CN" sz="1200" dirty="0" smtClean="0"/>
              <a:t>p3&lt;/p&gt;</a:t>
            </a:r>
          </a:p>
          <a:p>
            <a:pPr eaLnBrk="1" hangingPunct="1">
              <a:lnSpc>
                <a:spcPct val="80000"/>
              </a:lnSpc>
              <a:buFont typeface="Wingdings" pitchFamily="2" charset="2"/>
              <a:buNone/>
            </a:pPr>
            <a:r>
              <a:rPr lang="en-US" altLang="zh-CN" sz="1200" dirty="0" smtClean="0"/>
              <a:t>&lt;/body&gt;</a:t>
            </a:r>
          </a:p>
          <a:p>
            <a:pPr eaLnBrk="1" hangingPunct="1">
              <a:lnSpc>
                <a:spcPct val="80000"/>
              </a:lnSpc>
              <a:buFont typeface="Wingdings" pitchFamily="2" charset="2"/>
              <a:buNone/>
            </a:pPr>
            <a:r>
              <a:rPr lang="en-US" altLang="zh-CN" sz="1200" dirty="0" smtClean="0"/>
              <a:t>&lt;/html&gt;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549275"/>
            <a:ext cx="8229600" cy="5581650"/>
          </a:xfrm>
        </p:spPr>
        <p:txBody>
          <a:bodyPr/>
          <a:lstStyle/>
          <a:p>
            <a:pPr eaLnBrk="1" hangingPunct="1">
              <a:lnSpc>
                <a:spcPct val="80000"/>
              </a:lnSpc>
              <a:buFont typeface="Wingdings" pitchFamily="2" charset="2"/>
              <a:buNone/>
            </a:pPr>
            <a:r>
              <a:rPr lang="en-US" altLang="zh-CN" sz="2000" dirty="0" smtClean="0"/>
              <a:t>&lt;html&gt;</a:t>
            </a:r>
          </a:p>
          <a:p>
            <a:pPr eaLnBrk="1" hangingPunct="1">
              <a:lnSpc>
                <a:spcPct val="80000"/>
              </a:lnSpc>
              <a:buFont typeface="Wingdings" pitchFamily="2" charset="2"/>
              <a:buNone/>
            </a:pPr>
            <a:r>
              <a:rPr lang="en-US" altLang="zh-CN" sz="2000" dirty="0" smtClean="0"/>
              <a:t>&lt;head&gt;</a:t>
            </a:r>
          </a:p>
          <a:p>
            <a:pPr eaLnBrk="1" hangingPunct="1">
              <a:lnSpc>
                <a:spcPct val="80000"/>
              </a:lnSpc>
              <a:buFont typeface="Wingdings" pitchFamily="2" charset="2"/>
              <a:buNone/>
            </a:pPr>
            <a:r>
              <a:rPr lang="en-US" altLang="zh-CN" sz="2000" dirty="0" smtClean="0"/>
              <a:t>&lt;title&gt;</a:t>
            </a:r>
            <a:r>
              <a:rPr lang="zh-CN" altLang="en-US" sz="2000" dirty="0" smtClean="0"/>
              <a:t>集体声明</a:t>
            </a:r>
            <a:r>
              <a:rPr lang="en-US" altLang="zh-CN" sz="2000" dirty="0" smtClean="0"/>
              <a:t>&lt;/title&gt;</a:t>
            </a:r>
          </a:p>
          <a:p>
            <a:pPr eaLnBrk="1" hangingPunct="1">
              <a:lnSpc>
                <a:spcPct val="80000"/>
              </a:lnSpc>
              <a:buFont typeface="Wingdings" pitchFamily="2" charset="2"/>
              <a:buNone/>
            </a:pPr>
            <a:r>
              <a:rPr lang="en-US" altLang="zh-CN" sz="2000" b="1" dirty="0" smtClean="0">
                <a:solidFill>
                  <a:schemeClr val="folHlink"/>
                </a:solidFill>
              </a:rPr>
              <a:t>&lt;link </a:t>
            </a:r>
            <a:r>
              <a:rPr lang="en-US" altLang="zh-CN" sz="2000" b="1" dirty="0" err="1" smtClean="0">
                <a:solidFill>
                  <a:schemeClr val="folHlink"/>
                </a:solidFill>
              </a:rPr>
              <a:t>href</a:t>
            </a:r>
            <a:r>
              <a:rPr lang="en-US" altLang="zh-CN" sz="2000" b="1" dirty="0" smtClean="0">
                <a:solidFill>
                  <a:schemeClr val="folHlink"/>
                </a:solidFill>
              </a:rPr>
              <a:t>="1.css" type="text/</a:t>
            </a:r>
            <a:r>
              <a:rPr lang="en-US" altLang="zh-CN" sz="2000" b="1" dirty="0" err="1" smtClean="0">
                <a:solidFill>
                  <a:schemeClr val="folHlink"/>
                </a:solidFill>
              </a:rPr>
              <a:t>css</a:t>
            </a:r>
            <a:r>
              <a:rPr lang="en-US" altLang="zh-CN" sz="2000" b="1" dirty="0" smtClean="0">
                <a:solidFill>
                  <a:schemeClr val="folHlink"/>
                </a:solidFill>
              </a:rPr>
              <a:t>" </a:t>
            </a:r>
            <a:r>
              <a:rPr lang="en-US" altLang="zh-CN" sz="2000" b="1" dirty="0" err="1" smtClean="0">
                <a:solidFill>
                  <a:schemeClr val="folHlink"/>
                </a:solidFill>
              </a:rPr>
              <a:t>rel</a:t>
            </a:r>
            <a:r>
              <a:rPr lang="en-US" altLang="zh-CN" sz="2000" b="1" dirty="0" smtClean="0">
                <a:solidFill>
                  <a:schemeClr val="folHlink"/>
                </a:solidFill>
              </a:rPr>
              <a:t>="</a:t>
            </a:r>
            <a:r>
              <a:rPr lang="en-US" altLang="zh-CN" sz="2000" b="1" dirty="0" err="1" smtClean="0">
                <a:solidFill>
                  <a:schemeClr val="folHlink"/>
                </a:solidFill>
              </a:rPr>
              <a:t>stylesheet</a:t>
            </a:r>
            <a:r>
              <a:rPr lang="en-US" altLang="zh-CN" sz="2000" b="1" dirty="0" smtClean="0">
                <a:solidFill>
                  <a:schemeClr val="folHlink"/>
                </a:solidFill>
              </a:rPr>
              <a:t>"&gt;</a:t>
            </a:r>
          </a:p>
          <a:p>
            <a:pPr eaLnBrk="1" hangingPunct="1">
              <a:lnSpc>
                <a:spcPct val="80000"/>
              </a:lnSpc>
              <a:buFont typeface="Wingdings" pitchFamily="2" charset="2"/>
              <a:buNone/>
            </a:pPr>
            <a:r>
              <a:rPr lang="en-US" altLang="zh-CN" sz="2000" dirty="0" smtClean="0"/>
              <a:t>&lt;/head&gt;</a:t>
            </a:r>
          </a:p>
          <a:p>
            <a:pPr eaLnBrk="1" hangingPunct="1">
              <a:lnSpc>
                <a:spcPct val="80000"/>
              </a:lnSpc>
              <a:buFont typeface="Wingdings" pitchFamily="2" charset="2"/>
              <a:buNone/>
            </a:pPr>
            <a:endParaRPr lang="en-US" altLang="zh-CN" sz="2000" dirty="0" smtClean="0"/>
          </a:p>
          <a:p>
            <a:pPr eaLnBrk="1" hangingPunct="1">
              <a:lnSpc>
                <a:spcPct val="80000"/>
              </a:lnSpc>
              <a:buFont typeface="Wingdings" pitchFamily="2" charset="2"/>
              <a:buNone/>
            </a:pPr>
            <a:r>
              <a:rPr lang="en-US" altLang="zh-CN" sz="2000" dirty="0" smtClean="0"/>
              <a:t>&lt;body&gt;</a:t>
            </a:r>
          </a:p>
          <a:p>
            <a:pPr eaLnBrk="1" hangingPunct="1">
              <a:lnSpc>
                <a:spcPct val="80000"/>
              </a:lnSpc>
              <a:buFont typeface="Wingdings" pitchFamily="2" charset="2"/>
              <a:buNone/>
            </a:pPr>
            <a:r>
              <a:rPr lang="en-US" altLang="zh-CN" sz="2000" dirty="0" smtClean="0"/>
              <a:t>	&lt;h1&gt;</a:t>
            </a:r>
            <a:r>
              <a:rPr lang="zh-CN" altLang="en-US" sz="2000" dirty="0" smtClean="0"/>
              <a:t>集体声明</a:t>
            </a:r>
            <a:r>
              <a:rPr lang="en-US" altLang="zh-CN" sz="2000" dirty="0" smtClean="0"/>
              <a:t>h1&lt;/h1&gt;</a:t>
            </a:r>
          </a:p>
          <a:p>
            <a:pPr eaLnBrk="1" hangingPunct="1">
              <a:lnSpc>
                <a:spcPct val="80000"/>
              </a:lnSpc>
              <a:buFont typeface="Wingdings" pitchFamily="2" charset="2"/>
              <a:buNone/>
            </a:pPr>
            <a:r>
              <a:rPr lang="en-US" altLang="zh-CN" sz="2000" dirty="0" smtClean="0"/>
              <a:t>	&lt;h2 class="special"&gt;</a:t>
            </a:r>
            <a:r>
              <a:rPr lang="zh-CN" altLang="en-US" sz="2000" dirty="0" smtClean="0"/>
              <a:t>集体声明</a:t>
            </a:r>
            <a:r>
              <a:rPr lang="en-US" altLang="zh-CN" sz="2000" dirty="0" smtClean="0"/>
              <a:t>h2&lt;/h2&gt;</a:t>
            </a:r>
          </a:p>
          <a:p>
            <a:pPr eaLnBrk="1" hangingPunct="1">
              <a:lnSpc>
                <a:spcPct val="80000"/>
              </a:lnSpc>
              <a:buFont typeface="Wingdings" pitchFamily="2" charset="2"/>
              <a:buNone/>
            </a:pPr>
            <a:r>
              <a:rPr lang="en-US" altLang="zh-CN" sz="2000" dirty="0" smtClean="0"/>
              <a:t>	&lt;h3&gt;</a:t>
            </a:r>
            <a:r>
              <a:rPr lang="zh-CN" altLang="en-US" sz="2000" dirty="0" smtClean="0"/>
              <a:t>集体声明</a:t>
            </a:r>
            <a:r>
              <a:rPr lang="en-US" altLang="zh-CN" sz="2000" dirty="0" smtClean="0"/>
              <a:t>h3&lt;/h3&gt;</a:t>
            </a:r>
          </a:p>
          <a:p>
            <a:pPr eaLnBrk="1" hangingPunct="1">
              <a:lnSpc>
                <a:spcPct val="80000"/>
              </a:lnSpc>
              <a:buFont typeface="Wingdings" pitchFamily="2" charset="2"/>
              <a:buNone/>
            </a:pPr>
            <a:r>
              <a:rPr lang="en-US" altLang="zh-CN" sz="2000" dirty="0" smtClean="0"/>
              <a:t>	&lt;h4&gt;</a:t>
            </a:r>
            <a:r>
              <a:rPr lang="zh-CN" altLang="en-US" sz="2000" dirty="0" smtClean="0"/>
              <a:t>集体声明</a:t>
            </a:r>
            <a:r>
              <a:rPr lang="en-US" altLang="zh-CN" sz="2000" dirty="0" smtClean="0"/>
              <a:t>h4&lt;/h4&gt;</a:t>
            </a:r>
          </a:p>
          <a:p>
            <a:pPr eaLnBrk="1" hangingPunct="1">
              <a:lnSpc>
                <a:spcPct val="80000"/>
              </a:lnSpc>
              <a:buFont typeface="Wingdings" pitchFamily="2" charset="2"/>
              <a:buNone/>
            </a:pPr>
            <a:r>
              <a:rPr lang="en-US" altLang="zh-CN" sz="2000" dirty="0" smtClean="0"/>
              <a:t>	&lt;h5&gt;</a:t>
            </a:r>
            <a:r>
              <a:rPr lang="zh-CN" altLang="en-US" sz="2000" dirty="0" smtClean="0"/>
              <a:t>集体声明</a:t>
            </a:r>
            <a:r>
              <a:rPr lang="en-US" altLang="zh-CN" sz="2000" dirty="0" smtClean="0"/>
              <a:t>h5&lt;/h5&gt;</a:t>
            </a:r>
          </a:p>
          <a:p>
            <a:pPr eaLnBrk="1" hangingPunct="1">
              <a:lnSpc>
                <a:spcPct val="80000"/>
              </a:lnSpc>
              <a:buFont typeface="Wingdings" pitchFamily="2" charset="2"/>
              <a:buNone/>
            </a:pPr>
            <a:r>
              <a:rPr lang="en-US" altLang="zh-CN" sz="2000" dirty="0" smtClean="0"/>
              <a:t>	&lt;p&gt;</a:t>
            </a:r>
            <a:r>
              <a:rPr lang="zh-CN" altLang="en-US" sz="2000" dirty="0" smtClean="0"/>
              <a:t>集体声明</a:t>
            </a:r>
            <a:r>
              <a:rPr lang="en-US" altLang="zh-CN" sz="2000" dirty="0" smtClean="0"/>
              <a:t>p1&lt;/p&gt;</a:t>
            </a:r>
          </a:p>
          <a:p>
            <a:pPr eaLnBrk="1" hangingPunct="1">
              <a:lnSpc>
                <a:spcPct val="80000"/>
              </a:lnSpc>
              <a:buFont typeface="Wingdings" pitchFamily="2" charset="2"/>
              <a:buNone/>
            </a:pPr>
            <a:r>
              <a:rPr lang="en-US" altLang="zh-CN" sz="2000" dirty="0" smtClean="0"/>
              <a:t>	&lt;p class="special"&gt;</a:t>
            </a:r>
            <a:r>
              <a:rPr lang="zh-CN" altLang="en-US" sz="2000" dirty="0" smtClean="0"/>
              <a:t>集体声明</a:t>
            </a:r>
            <a:r>
              <a:rPr lang="en-US" altLang="zh-CN" sz="2000" dirty="0" smtClean="0"/>
              <a:t>p2&lt;/p&gt;</a:t>
            </a:r>
          </a:p>
          <a:p>
            <a:pPr eaLnBrk="1" hangingPunct="1">
              <a:lnSpc>
                <a:spcPct val="80000"/>
              </a:lnSpc>
              <a:buFont typeface="Wingdings" pitchFamily="2" charset="2"/>
              <a:buNone/>
            </a:pPr>
            <a:r>
              <a:rPr lang="en-US" altLang="zh-CN" sz="2000" dirty="0" smtClean="0"/>
              <a:t>	&lt;p id="one"&gt;</a:t>
            </a:r>
            <a:r>
              <a:rPr lang="zh-CN" altLang="en-US" sz="2000" dirty="0" smtClean="0"/>
              <a:t>集体声明</a:t>
            </a:r>
            <a:r>
              <a:rPr lang="en-US" altLang="zh-CN" sz="2000" dirty="0" smtClean="0"/>
              <a:t>p3&lt;/p&gt;</a:t>
            </a:r>
          </a:p>
          <a:p>
            <a:pPr eaLnBrk="1" hangingPunct="1">
              <a:lnSpc>
                <a:spcPct val="80000"/>
              </a:lnSpc>
              <a:buFont typeface="Wingdings" pitchFamily="2" charset="2"/>
              <a:buNone/>
            </a:pPr>
            <a:r>
              <a:rPr lang="en-US" altLang="zh-CN" sz="2000" dirty="0" smtClean="0"/>
              <a:t>&lt;/body&gt;</a:t>
            </a:r>
          </a:p>
          <a:p>
            <a:pPr eaLnBrk="1" hangingPunct="1">
              <a:lnSpc>
                <a:spcPct val="80000"/>
              </a:lnSpc>
              <a:buFont typeface="Wingdings" pitchFamily="2" charset="2"/>
              <a:buNone/>
            </a:pPr>
            <a:r>
              <a:rPr lang="en-US" altLang="zh-CN" sz="2000" dirty="0" smtClean="0"/>
              <a:t>&lt;/html&gt;</a:t>
            </a:r>
          </a:p>
          <a:p>
            <a:pPr eaLnBrk="1" hangingPunct="1">
              <a:lnSpc>
                <a:spcPct val="80000"/>
              </a:lnSpc>
            </a:pPr>
            <a:endParaRPr lang="en-US" altLang="zh-CN"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692150"/>
            <a:ext cx="8229600" cy="5438775"/>
          </a:xfrm>
        </p:spPr>
        <p:txBody>
          <a:bodyPr/>
          <a:lstStyle/>
          <a:p>
            <a:pPr eaLnBrk="1" hangingPunct="1">
              <a:lnSpc>
                <a:spcPct val="80000"/>
              </a:lnSpc>
              <a:buFont typeface="Wingdings" pitchFamily="2" charset="2"/>
              <a:buNone/>
            </a:pPr>
            <a:r>
              <a:rPr lang="en-US" altLang="zh-CN" sz="1600" dirty="0" smtClean="0"/>
              <a:t>&lt;html&gt;</a:t>
            </a:r>
          </a:p>
          <a:p>
            <a:pPr eaLnBrk="1" hangingPunct="1">
              <a:lnSpc>
                <a:spcPct val="80000"/>
              </a:lnSpc>
              <a:buFont typeface="Wingdings" pitchFamily="2" charset="2"/>
              <a:buNone/>
            </a:pPr>
            <a:r>
              <a:rPr lang="en-US" altLang="zh-CN" sz="1600" dirty="0" smtClean="0"/>
              <a:t>&lt;head&gt;</a:t>
            </a:r>
          </a:p>
          <a:p>
            <a:pPr eaLnBrk="1" hangingPunct="1">
              <a:lnSpc>
                <a:spcPct val="80000"/>
              </a:lnSpc>
              <a:buFont typeface="Wingdings" pitchFamily="2" charset="2"/>
              <a:buNone/>
            </a:pPr>
            <a:r>
              <a:rPr lang="en-US" altLang="zh-CN" sz="1600" dirty="0" smtClean="0"/>
              <a:t>&lt;title&gt;</a:t>
            </a:r>
            <a:r>
              <a:rPr lang="zh-CN" altLang="en-US" sz="1600" dirty="0" smtClean="0"/>
              <a:t>集体声明</a:t>
            </a:r>
            <a:r>
              <a:rPr lang="en-US" altLang="zh-CN" sz="1600" dirty="0" smtClean="0"/>
              <a:t>&lt;/title&gt;</a:t>
            </a:r>
          </a:p>
          <a:p>
            <a:pPr eaLnBrk="1" hangingPunct="1">
              <a:lnSpc>
                <a:spcPct val="80000"/>
              </a:lnSpc>
              <a:buFont typeface="Wingdings" pitchFamily="2" charset="2"/>
              <a:buNone/>
            </a:pPr>
            <a:r>
              <a:rPr lang="en-US" altLang="zh-CN" sz="1600" b="1" dirty="0" smtClean="0">
                <a:solidFill>
                  <a:schemeClr val="folHlink"/>
                </a:solidFill>
              </a:rPr>
              <a:t>&lt;style type="text/</a:t>
            </a:r>
            <a:r>
              <a:rPr lang="en-US" altLang="zh-CN" sz="1600" b="1" dirty="0" err="1" smtClean="0">
                <a:solidFill>
                  <a:schemeClr val="folHlink"/>
                </a:solidFill>
              </a:rPr>
              <a:t>css</a:t>
            </a:r>
            <a:r>
              <a:rPr lang="en-US" altLang="zh-CN" sz="1600" b="1" dirty="0" smtClean="0">
                <a:solidFill>
                  <a:schemeClr val="folHlink"/>
                </a:solidFill>
              </a:rPr>
              <a:t>"&gt;</a:t>
            </a:r>
          </a:p>
          <a:p>
            <a:pPr eaLnBrk="1" hangingPunct="1">
              <a:lnSpc>
                <a:spcPct val="80000"/>
              </a:lnSpc>
              <a:buFont typeface="Wingdings" pitchFamily="2" charset="2"/>
              <a:buNone/>
            </a:pPr>
            <a:r>
              <a:rPr lang="en-US" altLang="zh-CN" sz="1600" b="1" dirty="0" smtClean="0">
                <a:solidFill>
                  <a:schemeClr val="folHlink"/>
                </a:solidFill>
              </a:rPr>
              <a:t>&lt;!--</a:t>
            </a:r>
          </a:p>
          <a:p>
            <a:pPr eaLnBrk="1" hangingPunct="1">
              <a:lnSpc>
                <a:spcPct val="80000"/>
              </a:lnSpc>
              <a:buFont typeface="Wingdings" pitchFamily="2" charset="2"/>
              <a:buNone/>
            </a:pPr>
            <a:r>
              <a:rPr lang="en-US" altLang="zh-CN" sz="1600" b="1" dirty="0" smtClean="0">
                <a:solidFill>
                  <a:srgbClr val="FF0000"/>
                </a:solidFill>
              </a:rPr>
              <a:t>@import </a:t>
            </a:r>
            <a:r>
              <a:rPr lang="en-US" altLang="zh-CN" sz="1600" b="1" dirty="0" err="1" smtClean="0">
                <a:solidFill>
                  <a:srgbClr val="FF0000"/>
                </a:solidFill>
              </a:rPr>
              <a:t>url</a:t>
            </a:r>
            <a:r>
              <a:rPr lang="en-US" altLang="zh-CN" sz="1600" b="1" dirty="0" smtClean="0">
                <a:solidFill>
                  <a:srgbClr val="FF0000"/>
                </a:solidFill>
              </a:rPr>
              <a:t>(1.css);</a:t>
            </a:r>
          </a:p>
          <a:p>
            <a:pPr eaLnBrk="1" hangingPunct="1">
              <a:lnSpc>
                <a:spcPct val="80000"/>
              </a:lnSpc>
              <a:buFont typeface="Wingdings" pitchFamily="2" charset="2"/>
              <a:buNone/>
            </a:pPr>
            <a:r>
              <a:rPr lang="en-US" altLang="zh-CN" sz="1600" b="1" dirty="0" smtClean="0">
                <a:solidFill>
                  <a:schemeClr val="folHlink"/>
                </a:solidFill>
              </a:rPr>
              <a:t>--&gt;</a:t>
            </a:r>
          </a:p>
          <a:p>
            <a:pPr eaLnBrk="1" hangingPunct="1">
              <a:lnSpc>
                <a:spcPct val="80000"/>
              </a:lnSpc>
              <a:buFont typeface="Wingdings" pitchFamily="2" charset="2"/>
              <a:buNone/>
            </a:pPr>
            <a:r>
              <a:rPr lang="en-US" altLang="zh-CN" sz="1600" b="1" dirty="0" smtClean="0">
                <a:solidFill>
                  <a:schemeClr val="folHlink"/>
                </a:solidFill>
              </a:rPr>
              <a:t>&lt;/style&gt;</a:t>
            </a:r>
          </a:p>
          <a:p>
            <a:pPr eaLnBrk="1" hangingPunct="1">
              <a:lnSpc>
                <a:spcPct val="80000"/>
              </a:lnSpc>
              <a:buFont typeface="Wingdings" pitchFamily="2" charset="2"/>
              <a:buNone/>
            </a:pPr>
            <a:r>
              <a:rPr lang="en-US" altLang="zh-CN" sz="1600" dirty="0" smtClean="0"/>
              <a:t>&lt;/head&gt;</a:t>
            </a:r>
          </a:p>
          <a:p>
            <a:pPr eaLnBrk="1" hangingPunct="1">
              <a:lnSpc>
                <a:spcPct val="80000"/>
              </a:lnSpc>
              <a:buFont typeface="Wingdings" pitchFamily="2" charset="2"/>
              <a:buNone/>
            </a:pPr>
            <a:endParaRPr lang="en-US" altLang="zh-CN" sz="1600" dirty="0" smtClean="0"/>
          </a:p>
          <a:p>
            <a:pPr eaLnBrk="1" hangingPunct="1">
              <a:lnSpc>
                <a:spcPct val="80000"/>
              </a:lnSpc>
              <a:buFont typeface="Wingdings" pitchFamily="2" charset="2"/>
              <a:buNone/>
            </a:pPr>
            <a:r>
              <a:rPr lang="en-US" altLang="zh-CN" sz="1600" dirty="0" smtClean="0"/>
              <a:t>&lt;body&gt;</a:t>
            </a:r>
          </a:p>
          <a:p>
            <a:pPr eaLnBrk="1" hangingPunct="1">
              <a:lnSpc>
                <a:spcPct val="80000"/>
              </a:lnSpc>
              <a:buFont typeface="Wingdings" pitchFamily="2" charset="2"/>
              <a:buNone/>
            </a:pPr>
            <a:r>
              <a:rPr lang="en-US" altLang="zh-CN" sz="1600" dirty="0" smtClean="0"/>
              <a:t>	&lt;h1&gt;</a:t>
            </a:r>
            <a:r>
              <a:rPr lang="zh-CN" altLang="en-US" sz="1600" dirty="0" smtClean="0"/>
              <a:t>集体声明</a:t>
            </a:r>
            <a:r>
              <a:rPr lang="en-US" altLang="zh-CN" sz="1600" dirty="0" smtClean="0"/>
              <a:t>h1&lt;/h1&gt;</a:t>
            </a:r>
          </a:p>
          <a:p>
            <a:pPr eaLnBrk="1" hangingPunct="1">
              <a:lnSpc>
                <a:spcPct val="80000"/>
              </a:lnSpc>
              <a:buFont typeface="Wingdings" pitchFamily="2" charset="2"/>
              <a:buNone/>
            </a:pPr>
            <a:r>
              <a:rPr lang="en-US" altLang="zh-CN" sz="1600" dirty="0" smtClean="0"/>
              <a:t>	&lt;h2 class="special"&gt;</a:t>
            </a:r>
            <a:r>
              <a:rPr lang="zh-CN" altLang="en-US" sz="1600" dirty="0" smtClean="0"/>
              <a:t>集体声明</a:t>
            </a:r>
            <a:r>
              <a:rPr lang="en-US" altLang="zh-CN" sz="1600" dirty="0" smtClean="0"/>
              <a:t>h2&lt;/h2&gt;</a:t>
            </a:r>
          </a:p>
          <a:p>
            <a:pPr eaLnBrk="1" hangingPunct="1">
              <a:lnSpc>
                <a:spcPct val="80000"/>
              </a:lnSpc>
              <a:buFont typeface="Wingdings" pitchFamily="2" charset="2"/>
              <a:buNone/>
            </a:pPr>
            <a:r>
              <a:rPr lang="en-US" altLang="zh-CN" sz="1600" dirty="0" smtClean="0"/>
              <a:t>	&lt;h3&gt;</a:t>
            </a:r>
            <a:r>
              <a:rPr lang="zh-CN" altLang="en-US" sz="1600" dirty="0" smtClean="0"/>
              <a:t>集体声明</a:t>
            </a:r>
            <a:r>
              <a:rPr lang="en-US" altLang="zh-CN" sz="1600" dirty="0" smtClean="0"/>
              <a:t>h3&lt;/h3&gt;</a:t>
            </a:r>
          </a:p>
          <a:p>
            <a:pPr eaLnBrk="1" hangingPunct="1">
              <a:lnSpc>
                <a:spcPct val="80000"/>
              </a:lnSpc>
              <a:buFont typeface="Wingdings" pitchFamily="2" charset="2"/>
              <a:buNone/>
            </a:pPr>
            <a:r>
              <a:rPr lang="en-US" altLang="zh-CN" sz="1600" dirty="0" smtClean="0"/>
              <a:t>	&lt;h4&gt;</a:t>
            </a:r>
            <a:r>
              <a:rPr lang="zh-CN" altLang="en-US" sz="1600" dirty="0" smtClean="0"/>
              <a:t>集体声明</a:t>
            </a:r>
            <a:r>
              <a:rPr lang="en-US" altLang="zh-CN" sz="1600" dirty="0" smtClean="0"/>
              <a:t>h4&lt;/h4&gt;</a:t>
            </a:r>
          </a:p>
          <a:p>
            <a:pPr eaLnBrk="1" hangingPunct="1">
              <a:lnSpc>
                <a:spcPct val="80000"/>
              </a:lnSpc>
              <a:buFont typeface="Wingdings" pitchFamily="2" charset="2"/>
              <a:buNone/>
            </a:pPr>
            <a:r>
              <a:rPr lang="en-US" altLang="zh-CN" sz="1600" dirty="0" smtClean="0"/>
              <a:t>	&lt;h5&gt;</a:t>
            </a:r>
            <a:r>
              <a:rPr lang="zh-CN" altLang="en-US" sz="1600" dirty="0" smtClean="0"/>
              <a:t>集体声明</a:t>
            </a:r>
            <a:r>
              <a:rPr lang="en-US" altLang="zh-CN" sz="1600" dirty="0" smtClean="0"/>
              <a:t>h5&lt;/h5&gt;</a:t>
            </a:r>
          </a:p>
          <a:p>
            <a:pPr eaLnBrk="1" hangingPunct="1">
              <a:lnSpc>
                <a:spcPct val="80000"/>
              </a:lnSpc>
              <a:buFont typeface="Wingdings" pitchFamily="2" charset="2"/>
              <a:buNone/>
            </a:pPr>
            <a:r>
              <a:rPr lang="en-US" altLang="zh-CN" sz="1600" dirty="0" smtClean="0"/>
              <a:t>	&lt;p&gt;</a:t>
            </a:r>
            <a:r>
              <a:rPr lang="zh-CN" altLang="en-US" sz="1600" dirty="0" smtClean="0"/>
              <a:t>集体声明</a:t>
            </a:r>
            <a:r>
              <a:rPr lang="en-US" altLang="zh-CN" sz="1600" dirty="0" smtClean="0"/>
              <a:t>p1&lt;/p&gt;</a:t>
            </a:r>
          </a:p>
          <a:p>
            <a:pPr eaLnBrk="1" hangingPunct="1">
              <a:lnSpc>
                <a:spcPct val="80000"/>
              </a:lnSpc>
              <a:buFont typeface="Wingdings" pitchFamily="2" charset="2"/>
              <a:buNone/>
            </a:pPr>
            <a:r>
              <a:rPr lang="en-US" altLang="zh-CN" sz="1600" dirty="0" smtClean="0"/>
              <a:t>	&lt;p class="special"&gt;</a:t>
            </a:r>
            <a:r>
              <a:rPr lang="zh-CN" altLang="en-US" sz="1600" dirty="0" smtClean="0"/>
              <a:t>集体声明</a:t>
            </a:r>
            <a:r>
              <a:rPr lang="en-US" altLang="zh-CN" sz="1600" dirty="0" smtClean="0"/>
              <a:t>p2&lt;/p&gt;</a:t>
            </a:r>
          </a:p>
          <a:p>
            <a:pPr eaLnBrk="1" hangingPunct="1">
              <a:lnSpc>
                <a:spcPct val="80000"/>
              </a:lnSpc>
              <a:buFont typeface="Wingdings" pitchFamily="2" charset="2"/>
              <a:buNone/>
            </a:pPr>
            <a:r>
              <a:rPr lang="en-US" altLang="zh-CN" sz="1600" dirty="0" smtClean="0"/>
              <a:t>	&lt;p id="one"&gt;</a:t>
            </a:r>
            <a:r>
              <a:rPr lang="zh-CN" altLang="en-US" sz="1600" dirty="0" smtClean="0"/>
              <a:t>集体声明</a:t>
            </a:r>
            <a:r>
              <a:rPr lang="en-US" altLang="zh-CN" sz="1600" dirty="0" smtClean="0"/>
              <a:t>p3&lt;/p&gt;</a:t>
            </a:r>
          </a:p>
          <a:p>
            <a:pPr eaLnBrk="1" hangingPunct="1">
              <a:lnSpc>
                <a:spcPct val="80000"/>
              </a:lnSpc>
              <a:buFont typeface="Wingdings" pitchFamily="2" charset="2"/>
              <a:buNone/>
            </a:pPr>
            <a:r>
              <a:rPr lang="en-US" altLang="zh-CN" sz="1600" dirty="0" smtClean="0"/>
              <a:t>&lt;/body&gt;</a:t>
            </a:r>
          </a:p>
          <a:p>
            <a:pPr eaLnBrk="1" hangingPunct="1">
              <a:lnSpc>
                <a:spcPct val="80000"/>
              </a:lnSpc>
              <a:buFont typeface="Wingdings" pitchFamily="2" charset="2"/>
              <a:buNone/>
            </a:pPr>
            <a:r>
              <a:rPr lang="en-US" altLang="zh-CN" sz="1600" dirty="0" smtClean="0"/>
              <a:t>&lt;/html&gt;</a:t>
            </a:r>
          </a:p>
        </p:txBody>
      </p:sp>
      <p:sp>
        <p:nvSpPr>
          <p:cNvPr id="3" name="线形标注 2 2"/>
          <p:cNvSpPr/>
          <p:nvPr/>
        </p:nvSpPr>
        <p:spPr>
          <a:xfrm>
            <a:off x="4071934" y="500042"/>
            <a:ext cx="4572032" cy="1357322"/>
          </a:xfrm>
          <a:prstGeom prst="borderCallout2">
            <a:avLst>
              <a:gd name="adj1" fmla="val 17663"/>
              <a:gd name="adj2" fmla="val -591"/>
              <a:gd name="adj3" fmla="val 18750"/>
              <a:gd name="adj4" fmla="val -16667"/>
              <a:gd name="adj5" fmla="val 109240"/>
              <a:gd name="adj6" fmla="val -379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@import </a:t>
            </a:r>
            <a:r>
              <a:rPr lang="en-US" b="1" dirty="0" err="1" smtClean="0"/>
              <a:t>url</a:t>
            </a:r>
            <a:r>
              <a:rPr lang="en-US" b="1" dirty="0" smtClean="0"/>
              <a:t> (</a:t>
            </a:r>
            <a:r>
              <a:rPr lang="en-US" i="1" dirty="0" err="1" smtClean="0"/>
              <a:t>url</a:t>
            </a:r>
            <a:r>
              <a:rPr lang="en-US" b="1" dirty="0" smtClean="0"/>
              <a:t>);</a:t>
            </a:r>
            <a:r>
              <a:rPr lang="zh-CN" altLang="en-US" dirty="0" smtClean="0"/>
              <a:t>指定导入的外部样式表及目标设备类型</a:t>
            </a:r>
            <a:endParaRPr lang="en-US" altLang="zh-CN" dirty="0" smtClean="0"/>
          </a:p>
          <a:p>
            <a:r>
              <a:rPr lang="en-US" altLang="zh-CN" dirty="0" err="1" smtClean="0"/>
              <a:t>url</a:t>
            </a:r>
            <a:r>
              <a:rPr lang="zh-CN" altLang="en-US" dirty="0" smtClean="0"/>
              <a:t>使用绝对或相对地址指定导入的外部样式表文件</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692150"/>
            <a:ext cx="8229600" cy="5438775"/>
          </a:xfrm>
        </p:spPr>
        <p:txBody>
          <a:bodyPr/>
          <a:lstStyle/>
          <a:p>
            <a:pPr eaLnBrk="1" hangingPunct="1">
              <a:buFont typeface="Wingdings" pitchFamily="2" charset="2"/>
              <a:buNone/>
            </a:pPr>
            <a:r>
              <a:rPr lang="zh-CN" altLang="en-US" b="1" smtClean="0">
                <a:solidFill>
                  <a:srgbClr val="FF0066"/>
                </a:solidFill>
              </a:rPr>
              <a:t>注意：</a:t>
            </a:r>
          </a:p>
          <a:p>
            <a:pPr eaLnBrk="1" hangingPunct="1"/>
            <a:r>
              <a:rPr lang="zh-CN" altLang="en-US" b="1" smtClean="0"/>
              <a:t>多重样式将层叠为一个</a:t>
            </a:r>
          </a:p>
          <a:p>
            <a:pPr eaLnBrk="1" hangingPunct="1">
              <a:buFont typeface="Wingdings" pitchFamily="2" charset="2"/>
              <a:buNone/>
            </a:pPr>
            <a:r>
              <a:rPr lang="zh-CN" altLang="en-US" smtClean="0"/>
              <a:t>  样式表允许以多种方式规定样式信息。样式可以规定在单个的 </a:t>
            </a:r>
            <a:r>
              <a:rPr lang="en-US" altLang="zh-CN" smtClean="0"/>
              <a:t>HTML </a:t>
            </a:r>
            <a:r>
              <a:rPr lang="zh-CN" altLang="en-US" smtClean="0"/>
              <a:t>元素中，在 </a:t>
            </a:r>
            <a:r>
              <a:rPr lang="en-US" altLang="zh-CN" smtClean="0"/>
              <a:t>HTML </a:t>
            </a:r>
            <a:r>
              <a:rPr lang="zh-CN" altLang="en-US" smtClean="0"/>
              <a:t>页的头元素中，或在一个外部的 </a:t>
            </a:r>
            <a:r>
              <a:rPr lang="en-US" altLang="zh-CN" smtClean="0"/>
              <a:t>CSS </a:t>
            </a:r>
            <a:r>
              <a:rPr lang="zh-CN" altLang="en-US" smtClean="0"/>
              <a:t>文件中。甚至可以在同一个 </a:t>
            </a:r>
            <a:r>
              <a:rPr lang="en-US" altLang="zh-CN" smtClean="0"/>
              <a:t>HTML </a:t>
            </a:r>
            <a:r>
              <a:rPr lang="zh-CN" altLang="en-US" smtClean="0"/>
              <a:t>文档内部引用多个外部样式表。</a:t>
            </a:r>
            <a:endParaRPr lang="zh-CN" altLang="en-US" b="1" smtClean="0"/>
          </a:p>
          <a:p>
            <a:pPr eaLnBrk="1" hangingPunct="1"/>
            <a:r>
              <a:rPr lang="zh-CN" altLang="en-US" b="1" smtClean="0"/>
              <a:t>层叠次序</a:t>
            </a:r>
          </a:p>
          <a:p>
            <a:pPr eaLnBrk="1" hangingPunct="1">
              <a:buFont typeface="Wingdings" pitchFamily="2" charset="2"/>
              <a:buNone/>
            </a:pPr>
            <a:r>
              <a:rPr lang="zh-CN" altLang="en-US" b="1" smtClean="0"/>
              <a:t>  当同一个 </a:t>
            </a:r>
            <a:r>
              <a:rPr lang="en-US" altLang="zh-CN" b="1" smtClean="0"/>
              <a:t>HTML </a:t>
            </a:r>
            <a:r>
              <a:rPr lang="zh-CN" altLang="en-US" b="1" smtClean="0"/>
              <a:t>元素被不止一个样式定义时，会使用哪个样式呢？</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357158" y="642918"/>
            <a:ext cx="8229600" cy="5365750"/>
          </a:xfrm>
        </p:spPr>
        <p:txBody>
          <a:bodyPr/>
          <a:lstStyle/>
          <a:p>
            <a:pPr marL="533400" indent="-533400" eaLnBrk="1" hangingPunct="1">
              <a:buFont typeface="Wingdings" pitchFamily="2" charset="2"/>
              <a:buNone/>
            </a:pPr>
            <a:r>
              <a:rPr lang="en-US" altLang="zh-CN" sz="2800" dirty="0" smtClean="0"/>
              <a:t>    </a:t>
            </a:r>
            <a:r>
              <a:rPr lang="zh-CN" altLang="en-US" sz="2800" dirty="0" smtClean="0"/>
              <a:t>一般而言，所有的样式会根据下面的规则层叠于一个新的虚拟样式表中，其中数字 </a:t>
            </a:r>
            <a:r>
              <a:rPr lang="en-US" altLang="zh-CN" sz="2800" dirty="0" smtClean="0"/>
              <a:t>4 </a:t>
            </a:r>
            <a:r>
              <a:rPr lang="zh-CN" altLang="en-US" sz="2800" dirty="0" smtClean="0"/>
              <a:t>拥有最高的优先权。</a:t>
            </a:r>
          </a:p>
          <a:p>
            <a:pPr marL="533400" indent="-533400" eaLnBrk="1" hangingPunct="1">
              <a:buFont typeface="Wingdings" pitchFamily="2" charset="2"/>
              <a:buAutoNum type="arabicPeriod"/>
            </a:pPr>
            <a:r>
              <a:rPr lang="zh-CN" altLang="en-US" sz="2800" dirty="0" smtClean="0"/>
              <a:t>浏览器缺省设置（没有设置任何样式情况下）</a:t>
            </a:r>
          </a:p>
          <a:p>
            <a:pPr marL="533400" indent="-533400" eaLnBrk="1" hangingPunct="1">
              <a:buFont typeface="Wingdings" pitchFamily="2" charset="2"/>
              <a:buAutoNum type="arabicPeriod"/>
            </a:pPr>
            <a:r>
              <a:rPr lang="zh-CN" altLang="en-US" sz="2800" dirty="0" smtClean="0"/>
              <a:t>外部样式表</a:t>
            </a:r>
          </a:p>
          <a:p>
            <a:pPr marL="533400" indent="-533400" eaLnBrk="1" hangingPunct="1">
              <a:buFont typeface="Wingdings" pitchFamily="2" charset="2"/>
              <a:buAutoNum type="arabicPeriod"/>
            </a:pPr>
            <a:r>
              <a:rPr lang="zh-CN" altLang="en-US" sz="2800" dirty="0" smtClean="0"/>
              <a:t>内部样式表（位于 </a:t>
            </a:r>
            <a:r>
              <a:rPr lang="en-US" altLang="zh-CN" sz="2800" dirty="0" smtClean="0"/>
              <a:t>&lt;head&gt; </a:t>
            </a:r>
            <a:r>
              <a:rPr lang="zh-CN" altLang="en-US" sz="2800" dirty="0" smtClean="0"/>
              <a:t>标签内部）</a:t>
            </a:r>
          </a:p>
          <a:p>
            <a:pPr marL="533400" indent="-533400" eaLnBrk="1" hangingPunct="1">
              <a:buFont typeface="Wingdings" pitchFamily="2" charset="2"/>
              <a:buAutoNum type="arabicPeriod"/>
            </a:pPr>
            <a:r>
              <a:rPr lang="zh-CN" altLang="en-US" sz="2800" dirty="0" smtClean="0"/>
              <a:t>内联样式（在 </a:t>
            </a:r>
            <a:r>
              <a:rPr lang="en-US" altLang="zh-CN" sz="2800" dirty="0" smtClean="0"/>
              <a:t>HTML </a:t>
            </a:r>
            <a:r>
              <a:rPr lang="zh-CN" altLang="en-US" sz="2800" dirty="0" smtClean="0"/>
              <a:t>元素内部）</a:t>
            </a:r>
          </a:p>
          <a:p>
            <a:pPr marL="533400" indent="-533400" eaLnBrk="1" hangingPunct="1">
              <a:buFont typeface="Wingdings" pitchFamily="2" charset="2"/>
              <a:buNone/>
            </a:pPr>
            <a:r>
              <a:rPr lang="zh-CN" altLang="en-US" sz="2800" dirty="0" smtClean="0"/>
              <a:t>因此，内联样式（在 </a:t>
            </a:r>
            <a:r>
              <a:rPr lang="en-US" altLang="zh-CN" sz="2800" dirty="0" smtClean="0"/>
              <a:t>HTML </a:t>
            </a:r>
            <a:r>
              <a:rPr lang="zh-CN" altLang="en-US" sz="2800" dirty="0" smtClean="0"/>
              <a:t>元素内部）拥有最高的优先权，这意味着它将优先于以下的样式声明：</a:t>
            </a:r>
            <a:r>
              <a:rPr lang="en-US" altLang="zh-CN" sz="2800" dirty="0" smtClean="0"/>
              <a:t>&lt;head&gt; </a:t>
            </a:r>
            <a:r>
              <a:rPr lang="zh-CN" altLang="en-US" sz="2800" dirty="0" smtClean="0"/>
              <a:t>标签中的样式声明，外部样式表中的样式声明，或者浏览器中的样式声明（缺省值）。</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CN" dirty="0" smtClean="0"/>
              <a:t>CSS</a:t>
            </a:r>
            <a:r>
              <a:rPr lang="zh-CN" altLang="en-US" dirty="0" smtClean="0"/>
              <a:t>基本语法</a:t>
            </a:r>
          </a:p>
        </p:txBody>
      </p:sp>
      <p:sp>
        <p:nvSpPr>
          <p:cNvPr id="53251" name="Rectangle 3"/>
          <p:cNvSpPr>
            <a:spLocks noGrp="1" noChangeArrowheads="1"/>
          </p:cNvSpPr>
          <p:nvPr>
            <p:ph idx="1"/>
          </p:nvPr>
        </p:nvSpPr>
        <p:spPr/>
        <p:txBody>
          <a:bodyPr/>
          <a:lstStyle/>
          <a:p>
            <a:pPr eaLnBrk="1" hangingPunct="1"/>
            <a:r>
              <a:rPr lang="en-US" altLang="zh-CN" dirty="0" smtClean="0"/>
              <a:t>CSS</a:t>
            </a:r>
            <a:r>
              <a:rPr lang="zh-CN" altLang="en-US" dirty="0" smtClean="0"/>
              <a:t>属性</a:t>
            </a:r>
            <a:endParaRPr lang="en-US" altLang="zh-CN" dirty="0" smtClean="0"/>
          </a:p>
          <a:p>
            <a:pPr eaLnBrk="1" hangingPunct="1"/>
            <a:endParaRPr lang="en-US" altLang="zh-CN" dirty="0" smtClean="0"/>
          </a:p>
          <a:p>
            <a:pPr eaLnBrk="1" hangingPunct="1"/>
            <a:r>
              <a:rPr lang="en-US" altLang="zh-CN" dirty="0" smtClean="0"/>
              <a:t>CSS</a:t>
            </a:r>
            <a:r>
              <a:rPr lang="zh-CN" altLang="en-US" dirty="0" smtClean="0"/>
              <a:t>选择器</a:t>
            </a:r>
            <a:endParaRPr lang="en-US" altLang="zh-CN" dirty="0" smtClean="0"/>
          </a:p>
          <a:p>
            <a:pPr eaLnBrk="1" hangingPunct="1"/>
            <a:endParaRPr lang="en-US" altLang="zh-CN" dirty="0" smtClean="0"/>
          </a:p>
          <a:p>
            <a:pPr eaLnBrk="1" hangingPunct="1"/>
            <a:r>
              <a:rPr lang="en-US" altLang="zh-CN" dirty="0" smtClean="0"/>
              <a:t>CSS</a:t>
            </a:r>
            <a:r>
              <a:rPr lang="zh-CN" altLang="en-US" dirty="0" smtClean="0"/>
              <a:t>伪类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blinds(horizontal)">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blinds(horizontal)">
                                      <p:cBhvr>
                                        <p:cTn id="12" dur="500"/>
                                        <p:tgtEl>
                                          <p:spTgt spid="532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blinds(horizontal)">
                                      <p:cBhvr>
                                        <p:cTn id="17"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pPr eaLnBrk="1" hangingPunct="1"/>
            <a:r>
              <a:rPr lang="en-US" altLang="zh-CN" dirty="0" smtClean="0"/>
              <a:t>CSS</a:t>
            </a:r>
            <a:r>
              <a:rPr lang="zh-CN" altLang="en-US" dirty="0" smtClean="0"/>
              <a:t>属性</a:t>
            </a:r>
          </a:p>
        </p:txBody>
      </p:sp>
      <p:sp>
        <p:nvSpPr>
          <p:cNvPr id="3" name="内容占位符 2"/>
          <p:cNvSpPr>
            <a:spLocks noGrp="1"/>
          </p:cNvSpPr>
          <p:nvPr>
            <p:ph idx="1"/>
          </p:nvPr>
        </p:nvSpPr>
        <p:spPr>
          <a:xfrm>
            <a:off x="242888" y="1285875"/>
            <a:ext cx="8686800" cy="4840288"/>
          </a:xfrm>
        </p:spPr>
        <p:txBody>
          <a:bodyPr>
            <a:normAutofit fontScale="92500" lnSpcReduction="20000"/>
          </a:bodyPr>
          <a:lstStyle/>
          <a:p>
            <a:pPr eaLnBrk="1" hangingPunct="1">
              <a:defRPr/>
            </a:pPr>
            <a:r>
              <a:rPr lang="zh-CN" altLang="en-US" dirty="0" smtClean="0"/>
              <a:t>字体</a:t>
            </a:r>
            <a:r>
              <a:rPr lang="en-US" altLang="zh-CN" dirty="0" smtClean="0"/>
              <a:t>font</a:t>
            </a:r>
          </a:p>
          <a:p>
            <a:pPr eaLnBrk="1" hangingPunct="1">
              <a:buFont typeface="Wingdings 2" pitchFamily="18" charset="2"/>
              <a:buNone/>
              <a:defRPr/>
            </a:pPr>
            <a:r>
              <a:rPr lang="zh-CN" altLang="en-US" sz="2800" dirty="0" smtClean="0"/>
              <a:t>语法</a:t>
            </a:r>
            <a:endParaRPr lang="en-US" altLang="zh-CN" sz="2800" dirty="0" smtClean="0"/>
          </a:p>
          <a:p>
            <a:pPr eaLnBrk="1" hangingPunct="1">
              <a:buFont typeface="Wingdings 2" pitchFamily="18" charset="2"/>
              <a:buNone/>
              <a:defRPr/>
            </a:pPr>
            <a:r>
              <a:rPr lang="en-US" sz="2400" dirty="0" smtClean="0">
                <a:solidFill>
                  <a:schemeClr val="tx1">
                    <a:lumMod val="95000"/>
                    <a:lumOff val="5000"/>
                  </a:schemeClr>
                </a:solidFill>
              </a:rPr>
              <a:t>font :</a:t>
            </a:r>
            <a:r>
              <a:rPr lang="en-US" sz="2400" dirty="0" smtClean="0">
                <a:solidFill>
                  <a:schemeClr val="tx1">
                    <a:lumMod val="95000"/>
                    <a:lumOff val="5000"/>
                  </a:schemeClr>
                </a:solidFill>
                <a:hlinkClick r:id="rId2" action="ppaction://hlinkfile"/>
              </a:rPr>
              <a:t> font-style</a:t>
            </a:r>
            <a:r>
              <a:rPr lang="en-US" sz="2400" dirty="0" smtClean="0">
                <a:solidFill>
                  <a:schemeClr val="tx1">
                    <a:lumMod val="95000"/>
                    <a:lumOff val="5000"/>
                  </a:schemeClr>
                </a:solidFill>
              </a:rPr>
              <a:t>||</a:t>
            </a:r>
            <a:r>
              <a:rPr lang="en-US" sz="2400" dirty="0" smtClean="0">
                <a:solidFill>
                  <a:schemeClr val="tx1">
                    <a:lumMod val="95000"/>
                    <a:lumOff val="5000"/>
                  </a:schemeClr>
                </a:solidFill>
                <a:hlinkClick r:id="rId3" action="ppaction://hlinkfile"/>
              </a:rPr>
              <a:t> font-variant </a:t>
            </a:r>
            <a:r>
              <a:rPr lang="en-US" sz="2400" dirty="0" smtClean="0">
                <a:solidFill>
                  <a:schemeClr val="tx1">
                    <a:lumMod val="95000"/>
                    <a:lumOff val="5000"/>
                  </a:schemeClr>
                </a:solidFill>
              </a:rPr>
              <a:t>||</a:t>
            </a:r>
            <a:r>
              <a:rPr lang="en-US" sz="2400" dirty="0" smtClean="0">
                <a:solidFill>
                  <a:schemeClr val="tx1">
                    <a:lumMod val="95000"/>
                    <a:lumOff val="5000"/>
                  </a:schemeClr>
                </a:solidFill>
                <a:hlinkClick r:id="rId4" action="ppaction://hlinkfile"/>
              </a:rPr>
              <a:t> font-weight </a:t>
            </a:r>
            <a:r>
              <a:rPr lang="en-US" sz="2400" dirty="0" smtClean="0">
                <a:solidFill>
                  <a:schemeClr val="tx1">
                    <a:lumMod val="95000"/>
                    <a:lumOff val="5000"/>
                  </a:schemeClr>
                </a:solidFill>
              </a:rPr>
              <a:t>||</a:t>
            </a:r>
            <a:r>
              <a:rPr lang="en-US" sz="2400" dirty="0" smtClean="0">
                <a:solidFill>
                  <a:schemeClr val="tx1">
                    <a:lumMod val="95000"/>
                    <a:lumOff val="5000"/>
                  </a:schemeClr>
                </a:solidFill>
                <a:hlinkClick r:id="rId5" action="ppaction://hlinkfile"/>
              </a:rPr>
              <a:t> font-size </a:t>
            </a:r>
            <a:r>
              <a:rPr lang="en-US" sz="2400" dirty="0" smtClean="0">
                <a:solidFill>
                  <a:schemeClr val="tx1">
                    <a:lumMod val="95000"/>
                    <a:lumOff val="5000"/>
                  </a:schemeClr>
                </a:solidFill>
              </a:rPr>
              <a:t>||</a:t>
            </a:r>
            <a:r>
              <a:rPr lang="en-US" sz="2400" dirty="0" smtClean="0">
                <a:solidFill>
                  <a:schemeClr val="tx1">
                    <a:lumMod val="95000"/>
                    <a:lumOff val="5000"/>
                  </a:schemeClr>
                </a:solidFill>
                <a:hlinkClick r:id="rId6" action="ppaction://hlinkfile"/>
              </a:rPr>
              <a:t> line-height </a:t>
            </a:r>
            <a:r>
              <a:rPr lang="en-US" sz="2400" dirty="0" smtClean="0">
                <a:solidFill>
                  <a:schemeClr val="tx1">
                    <a:lumMod val="95000"/>
                    <a:lumOff val="5000"/>
                  </a:schemeClr>
                </a:solidFill>
              </a:rPr>
              <a:t>||</a:t>
            </a:r>
            <a:r>
              <a:rPr lang="en-US" sz="2400" dirty="0" smtClean="0">
                <a:solidFill>
                  <a:schemeClr val="tx1">
                    <a:lumMod val="95000"/>
                    <a:lumOff val="5000"/>
                  </a:schemeClr>
                </a:solidFill>
                <a:hlinkClick r:id="rId7" action="ppaction://hlinkfile"/>
              </a:rPr>
              <a:t> font-family </a:t>
            </a:r>
            <a:endParaRPr lang="en-US" sz="2400" dirty="0" smtClean="0">
              <a:solidFill>
                <a:schemeClr val="tx1">
                  <a:lumMod val="95000"/>
                  <a:lumOff val="5000"/>
                </a:schemeClr>
              </a:solidFill>
            </a:endParaRPr>
          </a:p>
          <a:p>
            <a:pPr eaLnBrk="1" hangingPunct="1">
              <a:buFont typeface="Wingdings 2" pitchFamily="18" charset="2"/>
              <a:buNone/>
              <a:defRPr/>
            </a:pPr>
            <a:r>
              <a:rPr lang="en-US" sz="2400" b="1" dirty="0" smtClean="0">
                <a:solidFill>
                  <a:schemeClr val="tx2">
                    <a:lumMod val="50000"/>
                    <a:lumOff val="50000"/>
                  </a:schemeClr>
                </a:solidFill>
              </a:rPr>
              <a:t>font-style</a:t>
            </a:r>
            <a:r>
              <a:rPr lang="zh-CN" altLang="en-US" sz="2400" b="1" dirty="0" smtClean="0">
                <a:solidFill>
                  <a:schemeClr val="tx2">
                    <a:lumMod val="50000"/>
                    <a:lumOff val="50000"/>
                  </a:schemeClr>
                </a:solidFill>
              </a:rPr>
              <a:t>设置或检索对象中的字体样式。 </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a:t>
            </a:r>
            <a:r>
              <a:rPr lang="en-US" sz="2400" dirty="0" smtClean="0"/>
              <a:t>font-style : normal | italic | oblique </a:t>
            </a:r>
          </a:p>
          <a:p>
            <a:pPr eaLnBrk="1" hangingPunct="1">
              <a:buFont typeface="Wingdings 2" pitchFamily="18" charset="2"/>
              <a:buNone/>
              <a:defRPr/>
            </a:pPr>
            <a:r>
              <a:rPr lang="zh-CN" altLang="en-US" sz="2400" dirty="0" smtClean="0"/>
              <a:t>参数： </a:t>
            </a:r>
            <a:br>
              <a:rPr lang="zh-CN" altLang="en-US" sz="2400" dirty="0" smtClean="0"/>
            </a:br>
            <a:r>
              <a:rPr lang="en-US" sz="2400" dirty="0" smtClean="0"/>
              <a:t>normal : </a:t>
            </a:r>
            <a:r>
              <a:rPr lang="zh-CN" altLang="en-US" sz="2400" dirty="0" smtClean="0"/>
              <a:t>正常的字体 </a:t>
            </a:r>
            <a:br>
              <a:rPr lang="zh-CN" altLang="en-US" sz="2400" dirty="0" smtClean="0"/>
            </a:br>
            <a:r>
              <a:rPr lang="en-US" sz="2400" dirty="0" smtClean="0"/>
              <a:t>italic : </a:t>
            </a:r>
            <a:r>
              <a:rPr lang="zh-CN" altLang="en-US" sz="2400" dirty="0" smtClean="0"/>
              <a:t>斜体。对于没有斜体变量的特殊字体，将应用</a:t>
            </a:r>
            <a:r>
              <a:rPr lang="en-US" sz="2400" dirty="0" smtClean="0"/>
              <a:t>oblique </a:t>
            </a:r>
            <a:br>
              <a:rPr lang="en-US" sz="2400" dirty="0" smtClean="0"/>
            </a:br>
            <a:r>
              <a:rPr lang="en-US" sz="2400" dirty="0" err="1" smtClean="0"/>
              <a:t>oblique</a:t>
            </a:r>
            <a:r>
              <a:rPr lang="en-US" sz="2400" dirty="0" smtClean="0"/>
              <a:t> : </a:t>
            </a:r>
            <a:r>
              <a:rPr lang="zh-CN" altLang="en-US" sz="2400" dirty="0" smtClean="0"/>
              <a:t>倾斜的字体 </a:t>
            </a:r>
            <a:endParaRPr lang="en-US" altLang="zh-CN" sz="2400" dirty="0" smtClean="0"/>
          </a:p>
          <a:p>
            <a:pPr eaLnBrk="1" hangingPunct="1">
              <a:buFont typeface="Wingdings 2" pitchFamily="18" charset="2"/>
              <a:buNone/>
              <a:defRPr/>
            </a:pPr>
            <a:r>
              <a:rPr lang="zh-CN" altLang="en-US" sz="2400" dirty="0" smtClean="0">
                <a:solidFill>
                  <a:schemeClr val="tx1">
                    <a:lumMod val="95000"/>
                    <a:lumOff val="5000"/>
                  </a:schemeClr>
                </a:solidFill>
              </a:rPr>
              <a:t>例如</a:t>
            </a:r>
            <a:r>
              <a:rPr lang="en-US" altLang="zh-CN" sz="2400" dirty="0" smtClean="0">
                <a:solidFill>
                  <a:schemeClr val="tx1">
                    <a:lumMod val="95000"/>
                    <a:lumOff val="5000"/>
                  </a:schemeClr>
                </a:solidFill>
              </a:rPr>
              <a:t>:p{font-</a:t>
            </a:r>
            <a:r>
              <a:rPr lang="en-US" altLang="zh-CN" sz="2400" dirty="0" err="1" smtClean="0">
                <a:solidFill>
                  <a:schemeClr val="tx1">
                    <a:lumMod val="95000"/>
                    <a:lumOff val="5000"/>
                  </a:schemeClr>
                </a:solidFill>
              </a:rPr>
              <a:t>style:italic</a:t>
            </a:r>
            <a:r>
              <a:rPr lang="en-US" altLang="zh-CN" sz="2400" dirty="0" smtClean="0">
                <a:solidFill>
                  <a:schemeClr val="tx1">
                    <a:lumMod val="95000"/>
                    <a:lumOff val="5000"/>
                  </a:schemeClr>
                </a:solidFill>
              </a:rPr>
              <a:t>;}</a:t>
            </a:r>
            <a:endParaRPr lang="en-US" sz="2400" dirty="0" smtClean="0">
              <a:solidFill>
                <a:schemeClr val="tx1">
                  <a:lumMod val="95000"/>
                  <a:lumOff val="5000"/>
                </a:schemeClr>
              </a:solidFill>
            </a:endParaRPr>
          </a:p>
          <a:p>
            <a:pPr eaLnBrk="1" hangingPunct="1">
              <a:buFont typeface="Wingdings 2" pitchFamily="18" charset="2"/>
              <a:buNone/>
              <a:defRPr/>
            </a:pPr>
            <a:r>
              <a:rPr lang="en-US" dirty="0" smtClean="0"/>
              <a:t/>
            </a:r>
            <a:br>
              <a:rPr lang="en-US" dirty="0" smtClean="0"/>
            </a:br>
            <a:endParaRPr lang="zh-CN"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63"/>
            <a:ext cx="8472488" cy="5626100"/>
          </a:xfrm>
        </p:spPr>
        <p:txBody>
          <a:bodyPr>
            <a:normAutofit fontScale="92500" lnSpcReduction="10000"/>
          </a:bodyPr>
          <a:lstStyle/>
          <a:p>
            <a:pPr eaLnBrk="1" hangingPunct="1">
              <a:buFont typeface="Wingdings 2" pitchFamily="18" charset="2"/>
              <a:buNone/>
              <a:defRPr/>
            </a:pPr>
            <a:r>
              <a:rPr lang="en-US" sz="2400" b="1" dirty="0" smtClean="0">
                <a:solidFill>
                  <a:schemeClr val="tx2">
                    <a:lumMod val="50000"/>
                    <a:lumOff val="50000"/>
                  </a:schemeClr>
                </a:solidFill>
              </a:rPr>
              <a:t>font-variant</a:t>
            </a:r>
            <a:r>
              <a:rPr lang="zh-CN" altLang="en-US" sz="2400" b="1" dirty="0" smtClean="0">
                <a:solidFill>
                  <a:schemeClr val="tx2">
                    <a:lumMod val="50000"/>
                    <a:lumOff val="50000"/>
                  </a:schemeClr>
                </a:solidFill>
              </a:rPr>
              <a:t>设置或检索对象中的文本是否为小型的大写字母</a:t>
            </a:r>
            <a:endParaRPr lang="en-US" altLang="zh-CN"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font-variant : normal | small-caps </a:t>
            </a:r>
          </a:p>
          <a:p>
            <a:pPr eaLnBrk="1" hangingPunct="1">
              <a:buFont typeface="Wingdings 2" pitchFamily="18" charset="2"/>
              <a:buNone/>
              <a:defRPr/>
            </a:pPr>
            <a:r>
              <a:rPr lang="zh-CN" altLang="en-US" sz="2400" dirty="0" smtClean="0"/>
              <a:t>参数： </a:t>
            </a:r>
            <a:br>
              <a:rPr lang="zh-CN" altLang="en-US" sz="2400" dirty="0" smtClean="0"/>
            </a:br>
            <a:r>
              <a:rPr lang="en-US" sz="2400" dirty="0" smtClean="0"/>
              <a:t>normal : </a:t>
            </a:r>
            <a:r>
              <a:rPr lang="zh-CN" altLang="en-US" sz="2400" dirty="0" smtClean="0"/>
              <a:t>正常的字体 </a:t>
            </a:r>
            <a:br>
              <a:rPr lang="zh-CN" altLang="en-US" sz="2400" dirty="0" smtClean="0"/>
            </a:br>
            <a:r>
              <a:rPr lang="en-US" sz="2400" dirty="0" smtClean="0"/>
              <a:t>small-caps : </a:t>
            </a:r>
            <a:r>
              <a:rPr lang="zh-CN" altLang="en-US" sz="2400" dirty="0" smtClean="0"/>
              <a:t>小型的大写字母字体</a:t>
            </a:r>
            <a:endParaRPr lang="en-US" altLang="zh-CN" sz="2400" dirty="0" smtClean="0"/>
          </a:p>
          <a:p>
            <a:pPr eaLnBrk="1" hangingPunct="1">
              <a:buFont typeface="Wingdings 2" pitchFamily="18" charset="2"/>
              <a:buNone/>
              <a:defRPr/>
            </a:pPr>
            <a:r>
              <a:rPr lang="zh-CN" altLang="en-US" sz="2400" dirty="0" smtClean="0"/>
              <a:t>例如</a:t>
            </a:r>
            <a:r>
              <a:rPr lang="en-US" altLang="zh-CN" sz="2400" dirty="0" smtClean="0"/>
              <a:t>:</a:t>
            </a:r>
          </a:p>
          <a:p>
            <a:pPr eaLnBrk="1" hangingPunct="1">
              <a:buFont typeface="Wingdings 2" pitchFamily="18" charset="2"/>
              <a:buNone/>
              <a:defRPr/>
            </a:pPr>
            <a:r>
              <a:rPr lang="en-US" altLang="zh-CN" sz="2400" dirty="0" smtClean="0"/>
              <a:t>&lt;style&gt;</a:t>
            </a:r>
          </a:p>
          <a:p>
            <a:pPr eaLnBrk="1" hangingPunct="1">
              <a:buFont typeface="Wingdings 2" pitchFamily="18" charset="2"/>
              <a:buNone/>
              <a:defRPr/>
            </a:pPr>
            <a:r>
              <a:rPr lang="en-US" sz="2400" dirty="0" smtClean="0"/>
              <a:t>p { font-variant: small-caps; } </a:t>
            </a:r>
          </a:p>
          <a:p>
            <a:pPr eaLnBrk="1" hangingPunct="1">
              <a:buFont typeface="Wingdings 2" pitchFamily="18" charset="2"/>
              <a:buNone/>
              <a:defRPr/>
            </a:pPr>
            <a:r>
              <a:rPr lang="en-US" sz="2400" dirty="0" smtClean="0"/>
              <a:t>&lt;/style&gt;</a:t>
            </a:r>
          </a:p>
          <a:p>
            <a:pPr eaLnBrk="1" hangingPunct="1">
              <a:buFont typeface="Wingdings 2" pitchFamily="18" charset="2"/>
              <a:buNone/>
              <a:defRPr/>
            </a:pPr>
            <a:r>
              <a:rPr lang="zh-CN" altLang="en-US" sz="2400" dirty="0" smtClean="0"/>
              <a:t> </a:t>
            </a:r>
            <a:r>
              <a:rPr lang="en-US" altLang="zh-CN" sz="2400" dirty="0" smtClean="0"/>
              <a:t>&lt;body&gt;&lt;p&gt;</a:t>
            </a:r>
            <a:r>
              <a:rPr lang="zh-CN" altLang="en-US" sz="2400" dirty="0" smtClean="0"/>
              <a:t>请您用下面的按钮选择这段文字的</a:t>
            </a:r>
            <a:r>
              <a:rPr lang="en-US" altLang="zh-CN" sz="2400" dirty="0" smtClean="0"/>
              <a:t>font-variant</a:t>
            </a:r>
            <a:r>
              <a:rPr lang="zh-CN" altLang="en-US" sz="2400" dirty="0" smtClean="0"/>
              <a:t>属性的值。看一看会发生什么，然后您就会明白这个属性的意义。</a:t>
            </a:r>
            <a:r>
              <a:rPr lang="en-US" altLang="zh-CN" sz="2400" dirty="0" smtClean="0"/>
              <a:t>&lt;/p&gt;</a:t>
            </a:r>
          </a:p>
          <a:p>
            <a:pPr eaLnBrk="1" hangingPunct="1">
              <a:buFont typeface="Wingdings 2" pitchFamily="18" charset="2"/>
              <a:buNone/>
              <a:defRPr/>
            </a:pPr>
            <a:r>
              <a:rPr lang="en-US" altLang="zh-CN" sz="2400" dirty="0" smtClean="0"/>
              <a:t>&lt;/body&gt;</a:t>
            </a:r>
          </a:p>
          <a:p>
            <a:pPr eaLnBrk="1" hangingPunct="1">
              <a:buFont typeface="Wingdings 2" pitchFamily="18" charset="2"/>
              <a:buNone/>
              <a:defRPr/>
            </a:pPr>
            <a:r>
              <a:rPr lang="zh-CN" altLang="en-US" sz="2400" dirty="0" smtClean="0"/>
              <a:t/>
            </a:r>
            <a:br>
              <a:rPr lang="zh-CN" altLang="en-US" sz="2400" dirty="0" smtClean="0"/>
            </a:br>
            <a:endParaRPr lang="zh-CN"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63"/>
            <a:ext cx="8229600" cy="5626100"/>
          </a:xfrm>
        </p:spPr>
        <p:txBody>
          <a:bodyPr/>
          <a:lstStyle/>
          <a:p>
            <a:pPr eaLnBrk="1" hangingPunct="1">
              <a:buFont typeface="Wingdings 2" pitchFamily="18" charset="2"/>
              <a:buNone/>
              <a:defRPr/>
            </a:pPr>
            <a:r>
              <a:rPr lang="en-US" sz="2400" b="1" dirty="0" smtClean="0">
                <a:solidFill>
                  <a:schemeClr val="tx2">
                    <a:lumMod val="50000"/>
                    <a:lumOff val="50000"/>
                  </a:schemeClr>
                </a:solidFill>
              </a:rPr>
              <a:t>font-weight</a:t>
            </a:r>
            <a:r>
              <a:rPr lang="zh-CN" altLang="en-US" sz="2400" b="1" dirty="0" smtClean="0">
                <a:solidFill>
                  <a:schemeClr val="tx2">
                    <a:lumMod val="50000"/>
                    <a:lumOff val="50000"/>
                  </a:schemeClr>
                </a:solidFill>
              </a:rPr>
              <a:t>设置或检索对象中的文本字体的粗细</a:t>
            </a:r>
            <a:endParaRPr lang="en-US" altLang="zh-CN"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font-weight : normal | bold | bolder | lighter |</a:t>
            </a:r>
            <a:r>
              <a:rPr lang="en-US" sz="2400" i="1" dirty="0" smtClean="0"/>
              <a:t> number </a:t>
            </a:r>
          </a:p>
          <a:p>
            <a:pPr eaLnBrk="1" hangingPunct="1">
              <a:buFont typeface="Wingdings 2" pitchFamily="18" charset="2"/>
              <a:buNone/>
              <a:defRPr/>
            </a:pPr>
            <a:r>
              <a:rPr lang="zh-CN" altLang="en-US" sz="2400" dirty="0" smtClean="0"/>
              <a:t>参数： </a:t>
            </a:r>
            <a:br>
              <a:rPr lang="zh-CN" altLang="en-US" sz="2400" dirty="0" smtClean="0"/>
            </a:br>
            <a:r>
              <a:rPr lang="en-US" sz="2400" dirty="0" smtClean="0"/>
              <a:t>normal : </a:t>
            </a:r>
            <a:r>
              <a:rPr lang="zh-CN" altLang="en-US" sz="2400" dirty="0" smtClean="0"/>
              <a:t>正常的字体。相当于</a:t>
            </a:r>
            <a:r>
              <a:rPr lang="en-US" sz="2400" dirty="0" smtClean="0"/>
              <a:t>number</a:t>
            </a:r>
            <a:r>
              <a:rPr lang="zh-CN" altLang="en-US" sz="2400" dirty="0" smtClean="0"/>
              <a:t>为</a:t>
            </a:r>
            <a:r>
              <a:rPr lang="en-US" altLang="zh-CN" sz="2400" dirty="0" smtClean="0"/>
              <a:t>400</a:t>
            </a:r>
            <a:r>
              <a:rPr lang="zh-CN" altLang="en-US" sz="2400" dirty="0" smtClean="0"/>
              <a:t>。声明此值将取消之前任何设置 </a:t>
            </a:r>
            <a:br>
              <a:rPr lang="zh-CN" altLang="en-US" sz="2400" dirty="0" smtClean="0"/>
            </a:br>
            <a:r>
              <a:rPr lang="en-US" sz="2400" dirty="0" smtClean="0"/>
              <a:t>bold : </a:t>
            </a:r>
            <a:r>
              <a:rPr lang="zh-CN" altLang="en-US" sz="2400" dirty="0" smtClean="0"/>
              <a:t>粗体。相当于</a:t>
            </a:r>
            <a:r>
              <a:rPr lang="en-US" sz="2400" dirty="0" smtClean="0"/>
              <a:t>number</a:t>
            </a:r>
            <a:r>
              <a:rPr lang="zh-CN" altLang="en-US" sz="2400" dirty="0" smtClean="0"/>
              <a:t>为</a:t>
            </a:r>
            <a:r>
              <a:rPr lang="en-US" altLang="zh-CN" sz="2400" dirty="0" smtClean="0"/>
              <a:t>700</a:t>
            </a:r>
            <a:r>
              <a:rPr lang="zh-CN" altLang="en-US" sz="2400" dirty="0" smtClean="0"/>
              <a:t>。也相当于</a:t>
            </a:r>
            <a:r>
              <a:rPr lang="en-US" sz="2400" dirty="0" smtClean="0"/>
              <a:t>b</a:t>
            </a:r>
            <a:r>
              <a:rPr lang="zh-CN" altLang="en-US" sz="2400" dirty="0" smtClean="0"/>
              <a:t>对象的作用 </a:t>
            </a:r>
            <a:br>
              <a:rPr lang="zh-CN" altLang="en-US" sz="2400" dirty="0" smtClean="0"/>
            </a:br>
            <a:r>
              <a:rPr lang="en-US" sz="2400" dirty="0" smtClean="0"/>
              <a:t>bolder : </a:t>
            </a:r>
            <a:r>
              <a:rPr lang="zh-CN" altLang="en-US" sz="2400" dirty="0" smtClean="0"/>
              <a:t>特粗体 </a:t>
            </a:r>
            <a:br>
              <a:rPr lang="zh-CN" altLang="en-US" sz="2400" dirty="0" smtClean="0"/>
            </a:br>
            <a:r>
              <a:rPr lang="en-US" sz="2400" dirty="0" smtClean="0"/>
              <a:t>lighter : </a:t>
            </a:r>
            <a:r>
              <a:rPr lang="zh-CN" altLang="en-US" sz="2400" dirty="0" smtClean="0"/>
              <a:t>细体 </a:t>
            </a:r>
            <a:br>
              <a:rPr lang="zh-CN" altLang="en-US" sz="2400" dirty="0" smtClean="0"/>
            </a:br>
            <a:r>
              <a:rPr lang="en-US" sz="2400" i="1" dirty="0" smtClean="0"/>
              <a:t>number : </a:t>
            </a:r>
            <a:r>
              <a:rPr lang="en-US" sz="2400" dirty="0" smtClean="0"/>
              <a:t>100 | 200 | 300 | 400 | 500 | 600 | 700 | 800 | 900 </a:t>
            </a:r>
          </a:p>
          <a:p>
            <a:pPr eaLnBrk="1" hangingPunct="1">
              <a:buFont typeface="Wingdings 2" pitchFamily="18" charset="2"/>
              <a:buNone/>
              <a:defRPr/>
            </a:pPr>
            <a:r>
              <a:rPr lang="zh-CN" altLang="en-US" sz="2000" dirty="0" smtClean="0"/>
              <a:t>例如</a:t>
            </a:r>
            <a:r>
              <a:rPr lang="en-US" altLang="zh-CN" sz="2000" dirty="0" smtClean="0"/>
              <a:t>:&lt;style&gt;</a:t>
            </a:r>
            <a:r>
              <a:rPr lang="en-US" sz="2000" dirty="0" smtClean="0"/>
              <a:t>p { font-weight: bold } &lt;/style&gt;</a:t>
            </a:r>
          </a:p>
          <a:p>
            <a:pPr eaLnBrk="1" hangingPunct="1">
              <a:buFont typeface="Wingdings 2" pitchFamily="18" charset="2"/>
              <a:buNone/>
              <a:defRPr/>
            </a:pPr>
            <a:r>
              <a:rPr lang="zh-CN" altLang="en-US" sz="2000" dirty="0" smtClean="0"/>
              <a:t> </a:t>
            </a:r>
            <a:r>
              <a:rPr lang="en-US" altLang="zh-CN" sz="2000" dirty="0" smtClean="0"/>
              <a:t>&lt;body&gt;&lt;p&gt;</a:t>
            </a:r>
            <a:r>
              <a:rPr lang="zh-CN" altLang="en-US" sz="2000" dirty="0" smtClean="0"/>
              <a:t>请您用下面的按钮选择这段文字的</a:t>
            </a:r>
            <a:r>
              <a:rPr lang="en-US" altLang="zh-CN" sz="2000" dirty="0" smtClean="0"/>
              <a:t>font-weight</a:t>
            </a:r>
            <a:r>
              <a:rPr lang="zh-CN" altLang="en-US" sz="2000" dirty="0" smtClean="0"/>
              <a:t>属性的值。看一看会发生什么，然后您就会明白这个属性的意义。</a:t>
            </a:r>
            <a:r>
              <a:rPr lang="en-US" altLang="zh-CN" sz="2000" dirty="0" smtClean="0"/>
              <a:t>&lt;/p&gt;</a:t>
            </a:r>
          </a:p>
          <a:p>
            <a:pPr eaLnBrk="1" hangingPunct="1">
              <a:buFont typeface="Wingdings 2" pitchFamily="18" charset="2"/>
              <a:buNone/>
              <a:defRPr/>
            </a:pPr>
            <a:r>
              <a:rPr lang="en-US" altLang="zh-CN" sz="2000" dirty="0" smtClean="0"/>
              <a:t>&lt;/body&gt;</a:t>
            </a:r>
          </a:p>
          <a:p>
            <a:pPr eaLnBrk="1" hangingPunct="1">
              <a:buFont typeface="Wingdings 2" pitchFamily="18" charset="2"/>
              <a:buNone/>
              <a:defRPr/>
            </a:pPr>
            <a:endParaRPr lang="en-US" altLang="zh-CN" sz="2400" dirty="0" smtClean="0">
              <a:solidFill>
                <a:schemeClr val="tx2">
                  <a:lumMod val="50000"/>
                  <a:lumOff val="50000"/>
                </a:schemeClr>
              </a:solidFill>
            </a:endParaRPr>
          </a:p>
          <a:p>
            <a:pPr eaLnBrk="1" hangingPunct="1">
              <a:defRPr/>
            </a:pP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font-size </a:t>
            </a:r>
            <a:r>
              <a:rPr lang="zh-CN" altLang="en-US" sz="2400" b="1" dirty="0" smtClean="0">
                <a:solidFill>
                  <a:schemeClr val="tx2">
                    <a:lumMod val="50000"/>
                    <a:lumOff val="50000"/>
                  </a:schemeClr>
                </a:solidFill>
              </a:rPr>
              <a:t>设置或检索对象中的字体大小</a:t>
            </a:r>
            <a:endParaRPr lang="en-US" altLang="zh-CN"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b="1" dirty="0" smtClean="0"/>
              <a:t>font-size :</a:t>
            </a:r>
            <a:r>
              <a:rPr lang="en-US" sz="2400" i="1" dirty="0" smtClean="0"/>
              <a:t> absolute-size </a:t>
            </a:r>
            <a:r>
              <a:rPr lang="en-US" sz="2400" dirty="0" smtClean="0"/>
              <a:t>|</a:t>
            </a:r>
            <a:r>
              <a:rPr lang="en-US" sz="2400" i="1" dirty="0" smtClean="0"/>
              <a:t> relative-size </a:t>
            </a:r>
            <a:r>
              <a:rPr lang="en-US" sz="2400" dirty="0" smtClean="0"/>
              <a:t>|</a:t>
            </a:r>
            <a:r>
              <a:rPr lang="en-US" sz="2400" i="1" dirty="0" smtClean="0"/>
              <a:t> length </a:t>
            </a:r>
          </a:p>
          <a:p>
            <a:pPr eaLnBrk="1" hangingPunct="1">
              <a:buFont typeface="Wingdings 2" pitchFamily="18" charset="2"/>
              <a:buNone/>
              <a:defRPr/>
            </a:pPr>
            <a:r>
              <a:rPr lang="zh-CN" altLang="en-US" sz="2400" dirty="0" smtClean="0"/>
              <a:t>参数： </a:t>
            </a:r>
            <a:br>
              <a:rPr lang="zh-CN" altLang="en-US" sz="2400" dirty="0" smtClean="0"/>
            </a:br>
            <a:r>
              <a:rPr lang="en-US" sz="2400" i="1" dirty="0" smtClean="0"/>
              <a:t>absolute-size : </a:t>
            </a:r>
            <a:r>
              <a:rPr lang="zh-CN" altLang="en-US" sz="2400" dirty="0" smtClean="0"/>
              <a:t>根据对象字体进行调节。</a:t>
            </a:r>
            <a:r>
              <a:rPr lang="en-US" sz="2400" dirty="0" smtClean="0"/>
              <a:t/>
            </a:r>
            <a:br>
              <a:rPr lang="en-US" sz="2400" dirty="0" smtClean="0"/>
            </a:br>
            <a:r>
              <a:rPr lang="en-US" sz="2400" i="1" dirty="0" smtClean="0"/>
              <a:t>relative-size : </a:t>
            </a:r>
            <a:r>
              <a:rPr lang="zh-CN" altLang="en-US" sz="2400" dirty="0" smtClean="0"/>
              <a:t>相对于父对像中字体尺寸进行相对调节。使用成比例的</a:t>
            </a:r>
            <a:r>
              <a:rPr lang="en-US" sz="2400" dirty="0" err="1" smtClean="0"/>
              <a:t>em</a:t>
            </a:r>
            <a:r>
              <a:rPr lang="zh-CN" altLang="en-US" sz="2400" dirty="0" smtClean="0"/>
              <a:t>单位计算。</a:t>
            </a:r>
            <a:r>
              <a:rPr lang="en-US" sz="2400" dirty="0" smtClean="0"/>
              <a:t/>
            </a:r>
            <a:br>
              <a:rPr lang="en-US" sz="2400" dirty="0" smtClean="0"/>
            </a:br>
            <a:r>
              <a:rPr lang="en-US" sz="2400" i="1" dirty="0" smtClean="0"/>
              <a:t>length : </a:t>
            </a:r>
            <a:r>
              <a:rPr lang="zh-CN" altLang="en-US" sz="2400" dirty="0" smtClean="0"/>
              <a:t>百分数 </a:t>
            </a:r>
            <a:r>
              <a:rPr lang="en-US" altLang="zh-CN" sz="2400" dirty="0" smtClean="0"/>
              <a:t>| </a:t>
            </a:r>
            <a:r>
              <a:rPr lang="zh-CN" altLang="en-US" sz="2400" dirty="0" smtClean="0"/>
              <a:t>由浮点数字和单位标识符组成的长度值，不可为负值。其百分比取值是基于父对象中字体的尺寸。</a:t>
            </a:r>
            <a:endParaRPr lang="en-US" altLang="zh-CN" sz="2400" dirty="0" smtClean="0"/>
          </a:p>
          <a:p>
            <a:pPr eaLnBrk="1" hangingPunct="1">
              <a:buFont typeface="Wingdings 2" pitchFamily="18" charset="2"/>
              <a:buNone/>
              <a:defRPr/>
            </a:pPr>
            <a:r>
              <a:rPr lang="zh-CN" altLang="en-US" sz="2400" dirty="0" smtClean="0"/>
              <a:t>例如：</a:t>
            </a:r>
            <a:r>
              <a:rPr lang="fr-FR" sz="2400" dirty="0" smtClean="0"/>
              <a:t> p { font-size: 12px; } </a:t>
            </a:r>
            <a:br>
              <a:rPr lang="fr-FR" sz="2400" dirty="0" smtClean="0"/>
            </a:br>
            <a:r>
              <a:rPr lang="fr-FR" sz="2400" dirty="0" smtClean="0"/>
              <a:t>p { font-size: 20%; } </a:t>
            </a:r>
            <a:endParaRPr lang="zh-CN" altLang="en-US" sz="2400" b="1"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idx="1"/>
          </p:nvPr>
        </p:nvSpPr>
        <p:spPr>
          <a:xfrm>
            <a:off x="457200" y="1412875"/>
            <a:ext cx="8229600" cy="4718050"/>
          </a:xfrm>
        </p:spPr>
        <p:txBody>
          <a:bodyPr/>
          <a:lstStyle/>
          <a:p>
            <a:pPr eaLnBrk="1" hangingPunct="1"/>
            <a:r>
              <a:rPr lang="en-US" altLang="zh-CN" dirty="0" err="1" smtClean="0"/>
              <a:t>css</a:t>
            </a:r>
            <a:r>
              <a:rPr lang="zh-CN" altLang="en-US" dirty="0" smtClean="0"/>
              <a:t>概念</a:t>
            </a:r>
            <a:endParaRPr lang="en-US" altLang="zh-CN" dirty="0" smtClean="0"/>
          </a:p>
          <a:p>
            <a:pPr eaLnBrk="1" hangingPunct="1"/>
            <a:endParaRPr lang="zh-CN" altLang="en-US" dirty="0" smtClean="0"/>
          </a:p>
          <a:p>
            <a:pPr eaLnBrk="1" hangingPunct="1"/>
            <a:r>
              <a:rPr lang="zh-CN" altLang="en-US" dirty="0" smtClean="0"/>
              <a:t>如何使用</a:t>
            </a:r>
            <a:r>
              <a:rPr lang="en-US" altLang="zh-CN" dirty="0" err="1" smtClean="0"/>
              <a:t>css</a:t>
            </a:r>
            <a:r>
              <a:rPr lang="zh-CN" altLang="en-US" dirty="0" smtClean="0"/>
              <a:t>控制页面</a:t>
            </a:r>
            <a:endParaRPr lang="en-US" altLang="zh-CN" dirty="0" smtClean="0"/>
          </a:p>
          <a:p>
            <a:pPr eaLnBrk="1" hangingPunct="1"/>
            <a:endParaRPr lang="zh-CN" altLang="en-US" dirty="0" smtClean="0"/>
          </a:p>
          <a:p>
            <a:pPr eaLnBrk="1" hangingPunct="1"/>
            <a:r>
              <a:rPr lang="en-US" altLang="zh-CN" dirty="0" err="1" smtClean="0"/>
              <a:t>Css</a:t>
            </a:r>
            <a:r>
              <a:rPr lang="zh-CN" altLang="en-US" dirty="0" smtClean="0"/>
              <a:t>基本语法</a:t>
            </a:r>
          </a:p>
          <a:p>
            <a:pPr eaLnBrk="1" hangingPunct="1"/>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blinds(horizontal)">
                                      <p:cBhvr>
                                        <p:cTn id="7" dur="500"/>
                                        <p:tgtEl>
                                          <p:spTgt spid="419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9">
                                            <p:txEl>
                                              <p:pRg st="2" end="2"/>
                                            </p:txEl>
                                          </p:spTgt>
                                        </p:tgtEl>
                                        <p:attrNameLst>
                                          <p:attrName>style.visibility</p:attrName>
                                        </p:attrNameLst>
                                      </p:cBhvr>
                                      <p:to>
                                        <p:strVal val="visible"/>
                                      </p:to>
                                    </p:set>
                                    <p:animEffect transition="in" filter="blinds(horizontal)">
                                      <p:cBhvr>
                                        <p:cTn id="12" dur="500"/>
                                        <p:tgtEl>
                                          <p:spTgt spid="4198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9">
                                            <p:txEl>
                                              <p:pRg st="4" end="4"/>
                                            </p:txEl>
                                          </p:spTgt>
                                        </p:tgtEl>
                                        <p:attrNameLst>
                                          <p:attrName>style.visibility</p:attrName>
                                        </p:attrNameLst>
                                      </p:cBhvr>
                                      <p:to>
                                        <p:strVal val="visible"/>
                                      </p:to>
                                    </p:set>
                                    <p:animEffect transition="in" filter="blinds(horizontal)">
                                      <p:cBhvr>
                                        <p:cTn id="17" dur="500"/>
                                        <p:tgtEl>
                                          <p:spTgt spid="419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line-height</a:t>
            </a:r>
            <a:r>
              <a:rPr lang="zh-CN" altLang="en-US" sz="2400" b="1" dirty="0" smtClean="0">
                <a:solidFill>
                  <a:schemeClr val="tx2">
                    <a:lumMod val="50000"/>
                    <a:lumOff val="50000"/>
                  </a:schemeClr>
                </a:solidFill>
              </a:rPr>
              <a:t>检索或设置对象的行高</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line-height : normal |</a:t>
            </a:r>
            <a:r>
              <a:rPr lang="en-US" sz="2400" i="1" dirty="0" smtClean="0"/>
              <a:t> length </a:t>
            </a:r>
          </a:p>
          <a:p>
            <a:pPr eaLnBrk="1" hangingPunct="1">
              <a:buFont typeface="Wingdings 2" pitchFamily="18" charset="2"/>
              <a:buNone/>
              <a:defRPr/>
            </a:pPr>
            <a:r>
              <a:rPr lang="zh-CN" altLang="en-US" sz="2400" dirty="0" smtClean="0"/>
              <a:t>参数： </a:t>
            </a:r>
            <a:br>
              <a:rPr lang="zh-CN" altLang="en-US" sz="2400" dirty="0" smtClean="0"/>
            </a:br>
            <a:r>
              <a:rPr lang="en-US" sz="2400" dirty="0" smtClean="0"/>
              <a:t>normal : 　</a:t>
            </a:r>
            <a:r>
              <a:rPr lang="zh-CN" altLang="en-US" sz="2400" dirty="0" smtClean="0"/>
              <a:t>默认行高</a:t>
            </a:r>
            <a:br>
              <a:rPr lang="zh-CN" altLang="en-US" sz="2400" dirty="0" smtClean="0"/>
            </a:br>
            <a:r>
              <a:rPr lang="en-US" sz="2400" i="1" dirty="0" smtClean="0"/>
              <a:t>length : </a:t>
            </a:r>
            <a:r>
              <a:rPr lang="en-US" sz="2400" dirty="0" smtClean="0"/>
              <a:t>　</a:t>
            </a:r>
            <a:r>
              <a:rPr lang="zh-CN" altLang="en-US" sz="2400" dirty="0" smtClean="0"/>
              <a:t>百分比数字 </a:t>
            </a:r>
            <a:r>
              <a:rPr lang="en-US" altLang="zh-CN" sz="2400" dirty="0" smtClean="0"/>
              <a:t>| </a:t>
            </a:r>
            <a:r>
              <a:rPr lang="zh-CN" altLang="en-US" sz="2400" dirty="0" smtClean="0"/>
              <a:t>由浮点数字和单位标识符组成的长度值，允许为负值。其百分比取值是基于字体的高度尺</a:t>
            </a:r>
            <a:endParaRPr lang="en-US" altLang="zh-CN" sz="24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fr-FR" sz="2400" dirty="0" smtClean="0"/>
              <a:t>    </a:t>
            </a:r>
            <a:r>
              <a:rPr lang="en-US" sz="2400" dirty="0" smtClean="0"/>
              <a:t>div {line-height:36px; } </a:t>
            </a:r>
            <a:br>
              <a:rPr lang="en-US" sz="2400" dirty="0" smtClean="0"/>
            </a:br>
            <a:r>
              <a:rPr lang="en-US" sz="2400" dirty="0" smtClean="0"/>
              <a:t>div {line-height:10.5; }</a:t>
            </a:r>
            <a:endParaRPr lang="zh-CN" altLang="en-US" sz="2400" b="1"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font-family</a:t>
            </a:r>
            <a:r>
              <a:rPr lang="zh-CN" altLang="en-US" sz="2400" b="1" dirty="0" smtClean="0">
                <a:solidFill>
                  <a:schemeClr val="tx2">
                    <a:lumMod val="50000"/>
                    <a:lumOff val="50000"/>
                  </a:schemeClr>
                </a:solidFill>
              </a:rPr>
              <a:t>设置或检索用于对象中文本的字体名称</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b="1" dirty="0" smtClean="0"/>
              <a:t> </a:t>
            </a:r>
            <a:r>
              <a:rPr lang="en-US" sz="2400" dirty="0" smtClean="0"/>
              <a:t>font-family :</a:t>
            </a:r>
            <a:r>
              <a:rPr lang="en-US" sz="2400" i="1" dirty="0" smtClean="0"/>
              <a:t> name </a:t>
            </a:r>
          </a:p>
          <a:p>
            <a:pPr eaLnBrk="1" hangingPunct="1">
              <a:buFont typeface="Wingdings 2" pitchFamily="18" charset="2"/>
              <a:buNone/>
              <a:defRPr/>
            </a:pPr>
            <a:r>
              <a:rPr lang="zh-CN" altLang="en-US" sz="2400" dirty="0" smtClean="0"/>
              <a:t>参数： </a:t>
            </a:r>
            <a:br>
              <a:rPr lang="zh-CN" altLang="en-US" sz="2400" dirty="0" smtClean="0"/>
            </a:br>
            <a:r>
              <a:rPr lang="en-US" altLang="zh-CN" sz="2400" i="1" dirty="0" smtClean="0"/>
              <a:t>name : </a:t>
            </a:r>
            <a:r>
              <a:rPr lang="zh-CN" altLang="en-US" sz="2400" dirty="0" smtClean="0"/>
              <a:t>字体名称，按优先顺序排列，以逗号隔开。</a:t>
            </a:r>
            <a:endParaRPr lang="en-US" altLang="zh-CN" sz="24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en-US" sz="2400" dirty="0" err="1" smtClean="0"/>
              <a:t>div.fixedwidth</a:t>
            </a:r>
            <a:r>
              <a:rPr lang="en-US" sz="2400" dirty="0" smtClean="0"/>
              <a:t> { font-family: Courier, "Courier New", </a:t>
            </a:r>
            <a:r>
              <a:rPr lang="en-US" sz="2400" dirty="0" err="1" smtClean="0"/>
              <a:t>monospace</a:t>
            </a:r>
            <a:r>
              <a:rPr lang="en-US" sz="2400" dirty="0" smtClean="0"/>
              <a:t> }</a:t>
            </a:r>
          </a:p>
          <a:p>
            <a:pPr eaLnBrk="1" hangingPunct="1">
              <a:buFont typeface="Wingdings 2" pitchFamily="18" charset="2"/>
              <a:buNone/>
              <a:defRPr/>
            </a:pPr>
            <a:r>
              <a:rPr lang="zh-CN" altLang="en-US" sz="2400" dirty="0" smtClean="0"/>
              <a:t>按照</a:t>
            </a:r>
            <a:r>
              <a:rPr lang="en-US" altLang="zh-CN" sz="2400" dirty="0" smtClean="0"/>
              <a:t>font</a:t>
            </a:r>
            <a:r>
              <a:rPr lang="zh-CN" altLang="en-US" sz="2400" dirty="0" smtClean="0"/>
              <a:t>语法写一个集体定义</a:t>
            </a:r>
            <a:endParaRPr lang="en-US" sz="2400" dirty="0" smtClean="0"/>
          </a:p>
          <a:p>
            <a:pPr eaLnBrk="1" hangingPunct="1">
              <a:buFont typeface="Wingdings 2" pitchFamily="18" charset="2"/>
              <a:buNone/>
              <a:defRPr/>
            </a:pPr>
            <a:r>
              <a:rPr lang="zh-CN" altLang="en-US" sz="2400" dirty="0" smtClean="0">
                <a:solidFill>
                  <a:schemeClr val="tx1">
                    <a:lumMod val="95000"/>
                    <a:lumOff val="5000"/>
                  </a:schemeClr>
                </a:solidFill>
              </a:rPr>
              <a:t>例如：</a:t>
            </a:r>
            <a:r>
              <a:rPr lang="en-US" sz="2400" dirty="0" smtClean="0"/>
              <a:t>p { font: italic small-caps 600 12pts/18pts </a:t>
            </a:r>
            <a:r>
              <a:rPr lang="en-US" sz="2400" dirty="0" err="1" smtClean="0"/>
              <a:t>宋体</a:t>
            </a:r>
            <a:r>
              <a:rPr lang="en-US" sz="2400" dirty="0" smtClean="0"/>
              <a:t>; }</a:t>
            </a:r>
            <a:endParaRPr lang="zh-CN" altLang="en-US" sz="2400" b="1"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color</a:t>
            </a:r>
            <a:r>
              <a:rPr lang="zh-CN" altLang="en-US" sz="2400" b="1" dirty="0" smtClean="0">
                <a:solidFill>
                  <a:schemeClr val="tx2">
                    <a:lumMod val="50000"/>
                    <a:lumOff val="50000"/>
                  </a:schemeClr>
                </a:solidFill>
              </a:rPr>
              <a:t>设置对象的文本颜色</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 color : </a:t>
            </a:r>
            <a:r>
              <a:rPr lang="en-US" sz="2400" i="1" dirty="0" smtClean="0"/>
              <a:t>color</a:t>
            </a:r>
            <a:r>
              <a:rPr lang="zh-CN" altLang="en-US" sz="2400" i="1" dirty="0" smtClean="0"/>
              <a:t>；</a:t>
            </a:r>
            <a:r>
              <a:rPr lang="en-US" sz="2400" i="1" dirty="0" smtClean="0"/>
              <a:t> </a:t>
            </a:r>
          </a:p>
          <a:p>
            <a:pPr eaLnBrk="1" hangingPunct="1">
              <a:buFont typeface="Wingdings 2" pitchFamily="18" charset="2"/>
              <a:buNone/>
              <a:defRPr/>
            </a:pPr>
            <a:r>
              <a:rPr lang="zh-CN" altLang="en-US" sz="2400" dirty="0" smtClean="0"/>
              <a:t>参数： </a:t>
            </a:r>
            <a:br>
              <a:rPr lang="zh-CN" altLang="en-US" sz="2400" dirty="0" smtClean="0"/>
            </a:br>
            <a:r>
              <a:rPr lang="en-US" sz="2400" i="1" dirty="0" smtClean="0"/>
              <a:t> color : </a:t>
            </a:r>
            <a:r>
              <a:rPr lang="zh-CN" altLang="en-US" sz="2400" dirty="0" smtClean="0"/>
              <a:t>指定颜色。</a:t>
            </a:r>
            <a:endParaRPr lang="en-US" altLang="zh-CN" sz="24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en-US" sz="2400" dirty="0" smtClean="0"/>
              <a:t>     div {color: #345456; } </a:t>
            </a:r>
            <a:br>
              <a:rPr lang="en-US" sz="2400" dirty="0" smtClean="0"/>
            </a:br>
            <a:r>
              <a:rPr lang="en-US" sz="2400" dirty="0" smtClean="0"/>
              <a:t>div { color: </a:t>
            </a:r>
            <a:r>
              <a:rPr lang="en-US" sz="2400" dirty="0" err="1" smtClean="0"/>
              <a:t>rgb</a:t>
            </a:r>
            <a:r>
              <a:rPr lang="en-US" sz="2400" dirty="0" smtClean="0"/>
              <a:t>(100,14,200); } </a:t>
            </a:r>
            <a:br>
              <a:rPr lang="en-US" sz="2400" dirty="0" smtClean="0"/>
            </a:br>
            <a:r>
              <a:rPr lang="en-US" sz="2400" dirty="0" smtClean="0"/>
              <a:t>div {color: </a:t>
            </a:r>
            <a:r>
              <a:rPr lang="en-US" sz="2400" dirty="0" err="1" smtClean="0"/>
              <a:t>rgb</a:t>
            </a:r>
            <a:r>
              <a:rPr lang="en-US" sz="2400" dirty="0" smtClean="0"/>
              <a:t>(10</a:t>
            </a:r>
            <a:r>
              <a:rPr lang="en-US" altLang="zh-CN" sz="2400" dirty="0" smtClean="0"/>
              <a:t>%</a:t>
            </a:r>
            <a:r>
              <a:rPr lang="en-US" sz="2400" dirty="0" smtClean="0"/>
              <a:t>,14</a:t>
            </a:r>
            <a:r>
              <a:rPr lang="en-US" altLang="zh-CN" sz="2400" dirty="0" smtClean="0"/>
              <a:t>%</a:t>
            </a:r>
            <a:r>
              <a:rPr lang="en-US" sz="2400" dirty="0" smtClean="0"/>
              <a:t>,20</a:t>
            </a:r>
            <a:r>
              <a:rPr lang="en-US" altLang="zh-CN" sz="2400" dirty="0" smtClean="0"/>
              <a:t>%</a:t>
            </a:r>
            <a:r>
              <a:rPr lang="en-US" sz="2400" dirty="0" smtClean="0"/>
              <a:t>); } </a:t>
            </a:r>
            <a:br>
              <a:rPr lang="en-US" sz="2400" dirty="0" smtClean="0"/>
            </a:br>
            <a:r>
              <a:rPr lang="en-US" sz="2400" dirty="0" smtClean="0"/>
              <a:t>div {color: red; } </a:t>
            </a:r>
            <a:br>
              <a:rPr lang="en-US" sz="2400" dirty="0" smtClean="0"/>
            </a:br>
            <a:endParaRPr lang="zh-CN" altLang="en-US" sz="2400" b="1"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defRPr/>
            </a:pPr>
            <a:r>
              <a:rPr lang="zh-CN" altLang="en-US" sz="2800" dirty="0" smtClean="0"/>
              <a:t>文本</a:t>
            </a:r>
            <a:r>
              <a:rPr lang="en-US" altLang="zh-CN" sz="2800" dirty="0" smtClean="0"/>
              <a:t>text</a:t>
            </a:r>
            <a:endParaRPr lang="en-US" sz="2800" dirty="0" smtClean="0"/>
          </a:p>
          <a:p>
            <a:pPr eaLnBrk="1" hangingPunct="1">
              <a:buFont typeface="Wingdings 2" pitchFamily="18" charset="2"/>
              <a:buNone/>
              <a:defRPr/>
            </a:pPr>
            <a:r>
              <a:rPr lang="en-US" sz="2400" b="1" dirty="0" smtClean="0">
                <a:solidFill>
                  <a:schemeClr val="tx2">
                    <a:lumMod val="50000"/>
                    <a:lumOff val="50000"/>
                  </a:schemeClr>
                </a:solidFill>
              </a:rPr>
              <a:t>text-align</a:t>
            </a:r>
            <a:r>
              <a:rPr lang="zh-CN" altLang="en-US" sz="2400" b="1" dirty="0" smtClean="0">
                <a:solidFill>
                  <a:schemeClr val="tx2">
                    <a:lumMod val="50000"/>
                    <a:lumOff val="50000"/>
                  </a:schemeClr>
                </a:solidFill>
              </a:rPr>
              <a:t>设置或检索对象中文本的对齐方式</a:t>
            </a:r>
            <a:r>
              <a:rPr lang="zh-CN" altLang="en-US" sz="2400" dirty="0" smtClean="0">
                <a:solidFill>
                  <a:schemeClr val="tx2">
                    <a:lumMod val="50000"/>
                    <a:lumOff val="50000"/>
                  </a:schemeClr>
                </a:solidFill>
              </a:rPr>
              <a:t>。 </a:t>
            </a:r>
            <a:endParaRPr lang="en-US" sz="2400"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 text-align : left | right | center | justify</a:t>
            </a:r>
            <a:endParaRPr lang="en-US" sz="2400" i="1" dirty="0" smtClean="0"/>
          </a:p>
          <a:p>
            <a:pPr eaLnBrk="1" hangingPunct="1">
              <a:buFont typeface="Wingdings 2" pitchFamily="18" charset="2"/>
              <a:buNone/>
              <a:defRPr/>
            </a:pPr>
            <a:r>
              <a:rPr lang="zh-CN" altLang="en-US" sz="2400" dirty="0" smtClean="0"/>
              <a:t>参数： </a:t>
            </a:r>
            <a:br>
              <a:rPr lang="zh-CN" altLang="en-US" sz="2400" dirty="0" smtClean="0"/>
            </a:br>
            <a:r>
              <a:rPr lang="en-US" sz="2400" b="1" dirty="0" smtClean="0"/>
              <a:t> </a:t>
            </a:r>
            <a:r>
              <a:rPr lang="en-US" sz="2400" dirty="0" smtClean="0"/>
              <a:t>left : 　</a:t>
            </a:r>
            <a:r>
              <a:rPr lang="zh-CN" altLang="en-US" sz="2400" dirty="0" smtClean="0"/>
              <a:t>左对齐</a:t>
            </a:r>
            <a:br>
              <a:rPr lang="zh-CN" altLang="en-US" sz="2400" dirty="0" smtClean="0"/>
            </a:br>
            <a:r>
              <a:rPr lang="en-US" sz="2400" dirty="0" smtClean="0"/>
              <a:t>right : 　</a:t>
            </a:r>
            <a:r>
              <a:rPr lang="zh-CN" altLang="en-US" sz="2400" dirty="0" smtClean="0"/>
              <a:t>右对齐</a:t>
            </a:r>
            <a:br>
              <a:rPr lang="zh-CN" altLang="en-US" sz="2400" dirty="0" smtClean="0"/>
            </a:br>
            <a:r>
              <a:rPr lang="en-US" sz="2400" dirty="0" smtClean="0"/>
              <a:t>center : 　</a:t>
            </a:r>
            <a:r>
              <a:rPr lang="zh-CN" altLang="en-US" sz="2400" dirty="0" smtClean="0"/>
              <a:t>居中</a:t>
            </a:r>
            <a:br>
              <a:rPr lang="zh-CN" altLang="en-US" sz="2400" dirty="0" smtClean="0"/>
            </a:br>
            <a:r>
              <a:rPr lang="en-US" sz="2400" dirty="0" smtClean="0"/>
              <a:t>justify : 　</a:t>
            </a:r>
            <a:r>
              <a:rPr lang="zh-CN" altLang="en-US" sz="2400" dirty="0" smtClean="0"/>
              <a:t>两端对齐</a:t>
            </a:r>
            <a:endParaRPr lang="en-US" altLang="zh-CN" sz="2400" dirty="0" smtClean="0"/>
          </a:p>
          <a:p>
            <a:pPr eaLnBrk="1" hangingPunct="1">
              <a:buFont typeface="Wingdings 2" pitchFamily="18" charset="2"/>
              <a:buNone/>
              <a:defRPr/>
            </a:pPr>
            <a:r>
              <a:rPr lang="zh-CN" altLang="en-US" sz="2400" dirty="0" smtClean="0"/>
              <a:t>    </a:t>
            </a:r>
            <a:endParaRPr lang="en-US" altLang="zh-CN"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text-decoration</a:t>
            </a:r>
            <a:r>
              <a:rPr lang="zh-CN" altLang="en-US" sz="2400" b="1" dirty="0" smtClean="0">
                <a:solidFill>
                  <a:schemeClr val="tx2">
                    <a:lumMod val="50000"/>
                    <a:lumOff val="50000"/>
                  </a:schemeClr>
                </a:solidFill>
              </a:rPr>
              <a:t>检索或设置对象中的文本的装饰</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 text-decoration : none || underline || blink || </a:t>
            </a:r>
            <a:r>
              <a:rPr lang="en-US" sz="2400" dirty="0" err="1" smtClean="0"/>
              <a:t>overline</a:t>
            </a:r>
            <a:r>
              <a:rPr lang="en-US" sz="2400" dirty="0" smtClean="0"/>
              <a:t> || line-through </a:t>
            </a:r>
            <a:r>
              <a:rPr lang="zh-CN" altLang="en-US" sz="2400" i="1" dirty="0" smtClean="0"/>
              <a:t>；</a:t>
            </a:r>
            <a:r>
              <a:rPr lang="en-US" sz="2400" i="1" dirty="0" smtClean="0"/>
              <a:t> </a:t>
            </a:r>
          </a:p>
          <a:p>
            <a:pPr eaLnBrk="1" hangingPunct="1">
              <a:buFont typeface="Wingdings 2" pitchFamily="18" charset="2"/>
              <a:buNone/>
              <a:defRPr/>
            </a:pPr>
            <a:r>
              <a:rPr lang="zh-CN" altLang="en-US" sz="2400" dirty="0" smtClean="0"/>
              <a:t>参数： </a:t>
            </a:r>
            <a:br>
              <a:rPr lang="zh-CN" altLang="en-US" sz="2400" dirty="0" smtClean="0"/>
            </a:br>
            <a:r>
              <a:rPr lang="en-US" sz="2400" i="1" dirty="0" smtClean="0"/>
              <a:t> </a:t>
            </a:r>
            <a:r>
              <a:rPr lang="en-US" sz="2400" dirty="0" smtClean="0"/>
              <a:t>none : 　</a:t>
            </a:r>
            <a:r>
              <a:rPr lang="zh-CN" altLang="en-US" sz="2400" dirty="0" smtClean="0"/>
              <a:t>无装饰         </a:t>
            </a:r>
            <a:br>
              <a:rPr lang="zh-CN" altLang="en-US" sz="2400" dirty="0" smtClean="0"/>
            </a:br>
            <a:r>
              <a:rPr lang="en-US" sz="2400" dirty="0" smtClean="0"/>
              <a:t>blink : 　</a:t>
            </a:r>
            <a:r>
              <a:rPr lang="zh-CN" altLang="en-US" sz="2400" dirty="0" smtClean="0"/>
              <a:t>闪烁</a:t>
            </a:r>
            <a:br>
              <a:rPr lang="zh-CN" altLang="en-US" sz="2400" dirty="0" smtClean="0"/>
            </a:br>
            <a:r>
              <a:rPr lang="en-US" sz="2400" dirty="0" smtClean="0"/>
              <a:t>underline : 　</a:t>
            </a:r>
            <a:r>
              <a:rPr lang="zh-CN" altLang="en-US" sz="2400" dirty="0" smtClean="0"/>
              <a:t>下划线</a:t>
            </a:r>
            <a:br>
              <a:rPr lang="zh-CN" altLang="en-US" sz="2400" dirty="0" smtClean="0"/>
            </a:br>
            <a:r>
              <a:rPr lang="en-US" sz="2400" dirty="0" smtClean="0"/>
              <a:t>line-through : 　</a:t>
            </a:r>
            <a:r>
              <a:rPr lang="zh-CN" altLang="en-US" sz="2400" dirty="0" smtClean="0"/>
              <a:t>贯穿线</a:t>
            </a:r>
            <a:br>
              <a:rPr lang="zh-CN" altLang="en-US" sz="2400" dirty="0" smtClean="0"/>
            </a:br>
            <a:r>
              <a:rPr lang="en-US" sz="2400" dirty="0" err="1" smtClean="0"/>
              <a:t>overline</a:t>
            </a:r>
            <a:r>
              <a:rPr lang="en-US" sz="2400" dirty="0" smtClean="0"/>
              <a:t> : 　</a:t>
            </a:r>
            <a:r>
              <a:rPr lang="zh-CN" altLang="en-US" sz="2400" dirty="0" smtClean="0"/>
              <a:t>上划线</a:t>
            </a:r>
            <a:endParaRPr lang="en-US" altLang="zh-CN" sz="2400" dirty="0" smtClean="0"/>
          </a:p>
          <a:p>
            <a:pPr eaLnBrk="1" hangingPunct="1">
              <a:buFont typeface="Wingdings 2" pitchFamily="18" charset="2"/>
              <a:buNone/>
              <a:defRPr/>
            </a:pPr>
            <a:r>
              <a:rPr lang="zh-CN" altLang="en-US" sz="2400" dirty="0" smtClean="0"/>
              <a:t>提示：</a:t>
            </a:r>
            <a:endParaRPr lang="en-US" altLang="zh-CN" sz="2400" dirty="0" smtClean="0"/>
          </a:p>
          <a:p>
            <a:pPr eaLnBrk="1" hangingPunct="1">
              <a:buFont typeface="Wingdings 2" pitchFamily="18" charset="2"/>
              <a:buNone/>
              <a:defRPr/>
            </a:pPr>
            <a:r>
              <a:rPr lang="en-US" altLang="zh-CN" sz="2400" dirty="0" smtClean="0"/>
              <a:t>     </a:t>
            </a:r>
            <a:r>
              <a:rPr lang="zh-CN" altLang="en-US" sz="2400" dirty="0" smtClean="0"/>
              <a:t>有</a:t>
            </a:r>
            <a:r>
              <a:rPr lang="en-US" sz="2400" dirty="0" err="1" smtClean="0"/>
              <a:t>href</a:t>
            </a:r>
            <a:r>
              <a:rPr lang="zh-CN" altLang="en-US" sz="2400" dirty="0" smtClean="0"/>
              <a:t>特性的</a:t>
            </a:r>
            <a:r>
              <a:rPr lang="en-US" sz="2400" dirty="0" smtClean="0"/>
              <a:t>a</a:t>
            </a:r>
            <a:r>
              <a:rPr lang="zh-CN" altLang="en-US" sz="2400" dirty="0" smtClean="0"/>
              <a:t>对象默认值为</a:t>
            </a:r>
            <a:r>
              <a:rPr lang="en-US" sz="2400" dirty="0" smtClean="0"/>
              <a:t>underline 。</a:t>
            </a:r>
            <a:br>
              <a:rPr lang="en-US" sz="2400" dirty="0" smtClean="0"/>
            </a:br>
            <a:r>
              <a:rPr lang="zh-CN" altLang="en-US" sz="2400" dirty="0" smtClean="0"/>
              <a:t>对象</a:t>
            </a:r>
            <a:r>
              <a:rPr lang="en-US" sz="2400" dirty="0" err="1" smtClean="0"/>
              <a:t>strike，s，del</a:t>
            </a:r>
            <a:r>
              <a:rPr lang="en-US" sz="2400" dirty="0" smtClean="0"/>
              <a:t>，</a:t>
            </a:r>
            <a:r>
              <a:rPr lang="zh-CN" altLang="en-US" sz="2400" dirty="0" smtClean="0"/>
              <a:t>默认值是</a:t>
            </a:r>
            <a:r>
              <a:rPr lang="en-US" sz="2400" dirty="0" smtClean="0"/>
              <a:t>line-through。</a:t>
            </a:r>
            <a:br>
              <a:rPr lang="en-US" sz="2400" dirty="0" smtClean="0"/>
            </a:br>
            <a:r>
              <a:rPr lang="zh-CN" altLang="en-US" sz="2400" dirty="0" smtClean="0"/>
              <a:t>没有文本的对象此属性不会作用。    </a:t>
            </a:r>
            <a:endParaRPr lang="en-US" altLang="zh-CN"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text-shadow</a:t>
            </a:r>
            <a:r>
              <a:rPr lang="zh-CN" altLang="en-US" sz="2400" b="1" dirty="0" smtClean="0">
                <a:solidFill>
                  <a:schemeClr val="tx2">
                    <a:lumMod val="50000"/>
                    <a:lumOff val="50000"/>
                  </a:schemeClr>
                </a:solidFill>
              </a:rPr>
              <a:t>设置或检索对象中文本的文字是否有阴影及模糊效果。</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b="1" dirty="0" smtClean="0"/>
              <a:t> </a:t>
            </a:r>
            <a:r>
              <a:rPr lang="en-US" sz="2400" dirty="0" smtClean="0"/>
              <a:t>text-shadow :</a:t>
            </a:r>
            <a:r>
              <a:rPr lang="en-US" sz="2400" i="1" dirty="0" smtClean="0"/>
              <a:t> color </a:t>
            </a:r>
            <a:r>
              <a:rPr lang="en-US" sz="2400" dirty="0" smtClean="0"/>
              <a:t>||</a:t>
            </a:r>
            <a:r>
              <a:rPr lang="en-US" sz="2400" i="1" dirty="0" smtClean="0"/>
              <a:t> length || length</a:t>
            </a:r>
            <a:r>
              <a:rPr lang="en-US" sz="2400" dirty="0" smtClean="0"/>
              <a:t>||</a:t>
            </a:r>
            <a:r>
              <a:rPr lang="en-US" sz="2400" i="1" dirty="0" smtClean="0"/>
              <a:t> opacity </a:t>
            </a:r>
          </a:p>
          <a:p>
            <a:pPr eaLnBrk="1" hangingPunct="1">
              <a:buFont typeface="Wingdings 2" pitchFamily="18" charset="2"/>
              <a:buNone/>
              <a:defRPr/>
            </a:pPr>
            <a:r>
              <a:rPr lang="zh-CN" altLang="en-US" sz="2400" dirty="0" smtClean="0"/>
              <a:t>参数： </a:t>
            </a:r>
            <a:br>
              <a:rPr lang="zh-CN" altLang="en-US" sz="2400" dirty="0" smtClean="0"/>
            </a:br>
            <a:r>
              <a:rPr lang="en-US" sz="2400" i="1" dirty="0" smtClean="0"/>
              <a:t> </a:t>
            </a:r>
            <a:r>
              <a:rPr lang="en-US" altLang="zh-CN" sz="2400" i="1" dirty="0" smtClean="0"/>
              <a:t>color : </a:t>
            </a:r>
            <a:r>
              <a:rPr lang="zh-CN" altLang="en-US" sz="2400" dirty="0" smtClean="0"/>
              <a:t>　指定颜色。</a:t>
            </a:r>
            <a:br>
              <a:rPr lang="zh-CN" altLang="en-US" sz="2400" dirty="0" smtClean="0"/>
            </a:br>
            <a:r>
              <a:rPr lang="en-US" altLang="zh-CN" sz="2400" i="1" dirty="0" smtClean="0"/>
              <a:t>length : </a:t>
            </a:r>
            <a:r>
              <a:rPr lang="zh-CN" altLang="en-US" sz="2400" dirty="0" smtClean="0"/>
              <a:t>　由浮点数字和单位标识符组成的长度值。可为负值。第一个</a:t>
            </a:r>
            <a:r>
              <a:rPr lang="en-US" altLang="zh-CN" sz="2400" dirty="0" smtClean="0"/>
              <a:t>length</a:t>
            </a:r>
            <a:r>
              <a:rPr lang="zh-CN" altLang="en-US" sz="2400" dirty="0" smtClean="0"/>
              <a:t>指定阴影的水平延伸距离。第二个</a:t>
            </a:r>
            <a:r>
              <a:rPr lang="en-US" altLang="zh-CN" sz="2400" dirty="0" smtClean="0"/>
              <a:t>length</a:t>
            </a:r>
            <a:r>
              <a:rPr lang="zh-CN" altLang="en-US" sz="2400" dirty="0" smtClean="0"/>
              <a:t>指定阴影的垂直延伸距离。</a:t>
            </a:r>
            <a:br>
              <a:rPr lang="zh-CN" altLang="en-US" sz="2400" dirty="0" smtClean="0"/>
            </a:br>
            <a:r>
              <a:rPr lang="en-US" altLang="zh-CN" sz="2400" i="1" dirty="0" smtClean="0"/>
              <a:t>opacity : </a:t>
            </a:r>
            <a:r>
              <a:rPr lang="zh-CN" altLang="en-US" sz="2400" dirty="0" smtClean="0"/>
              <a:t>　由浮点数字和单位标识符组成的长度值。不可为负值。指定模糊效果的作用距离。如果你仅仅需要模糊效果，将前两个</a:t>
            </a:r>
            <a:r>
              <a:rPr lang="en-US" altLang="zh-CN" sz="2400" dirty="0" smtClean="0"/>
              <a:t>length</a:t>
            </a:r>
            <a:r>
              <a:rPr lang="zh-CN" altLang="en-US" sz="2400" dirty="0" smtClean="0"/>
              <a:t>全部设定为</a:t>
            </a:r>
            <a:r>
              <a:rPr lang="en-US" altLang="zh-CN" sz="2400" dirty="0" smtClean="0"/>
              <a:t>0</a:t>
            </a:r>
            <a:r>
              <a:rPr lang="zh-CN" altLang="en-US" sz="2400" dirty="0" smtClean="0"/>
              <a:t>。</a:t>
            </a:r>
            <a:endParaRPr lang="en-US" altLang="zh-CN" sz="24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en-US" sz="2400" dirty="0" smtClean="0"/>
              <a:t>p{ font-size: 36px; color: red; text-shadow: red 0px </a:t>
            </a:r>
            <a:r>
              <a:rPr lang="en-US" sz="2400" dirty="0" err="1" smtClean="0"/>
              <a:t>0px</a:t>
            </a:r>
            <a:r>
              <a:rPr lang="en-US" sz="2400" dirty="0" smtClean="0"/>
              <a:t> 5px;}</a:t>
            </a:r>
            <a:endParaRPr lang="en-US" altLang="zh-CN"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text-indent</a:t>
            </a:r>
            <a:r>
              <a:rPr lang="zh-CN" altLang="en-US" sz="2400" b="1" dirty="0" smtClean="0">
                <a:solidFill>
                  <a:schemeClr val="tx2">
                    <a:lumMod val="50000"/>
                    <a:lumOff val="50000"/>
                  </a:schemeClr>
                </a:solidFill>
              </a:rPr>
              <a:t>检索或设置对象中的文本的缩进</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 text-indent : </a:t>
            </a:r>
            <a:r>
              <a:rPr lang="en-US" sz="2400" i="1" dirty="0" smtClean="0"/>
              <a:t>length </a:t>
            </a:r>
          </a:p>
          <a:p>
            <a:pPr eaLnBrk="1" hangingPunct="1">
              <a:buFont typeface="Wingdings 2" pitchFamily="18" charset="2"/>
              <a:buNone/>
              <a:defRPr/>
            </a:pPr>
            <a:r>
              <a:rPr lang="zh-CN" altLang="en-US" sz="2400" dirty="0" smtClean="0"/>
              <a:t>参数： </a:t>
            </a:r>
            <a:br>
              <a:rPr lang="zh-CN" altLang="en-US" sz="2400" dirty="0" smtClean="0"/>
            </a:br>
            <a:r>
              <a:rPr lang="en-US" sz="2400" i="1" dirty="0" smtClean="0"/>
              <a:t> </a:t>
            </a:r>
            <a:r>
              <a:rPr lang="en-US" altLang="zh-CN" sz="2400" i="1" dirty="0" smtClean="0"/>
              <a:t>length : </a:t>
            </a:r>
            <a:r>
              <a:rPr lang="zh-CN" altLang="en-US" sz="2400" dirty="0" smtClean="0"/>
              <a:t>　百分比数字</a:t>
            </a:r>
            <a:r>
              <a:rPr lang="en-US" altLang="zh-CN" sz="2400" dirty="0" smtClean="0"/>
              <a:t>|</a:t>
            </a:r>
            <a:r>
              <a:rPr lang="zh-CN" altLang="en-US" sz="2400" dirty="0" smtClean="0"/>
              <a:t>由浮点数字和单位标识符组成的长度值，允许为负值</a:t>
            </a:r>
            <a:endParaRPr lang="en-US" altLang="zh-CN" sz="24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en-US" sz="2400" dirty="0" smtClean="0"/>
              <a:t>div { text-indent : -5px; }</a:t>
            </a:r>
            <a:endParaRPr lang="en-US" altLang="zh-CN"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text-overflow</a:t>
            </a:r>
            <a:r>
              <a:rPr lang="zh-CN" altLang="en-US" sz="2400" b="1" dirty="0" smtClean="0">
                <a:solidFill>
                  <a:schemeClr val="tx2">
                    <a:lumMod val="50000"/>
                    <a:lumOff val="50000"/>
                  </a:schemeClr>
                </a:solidFill>
              </a:rPr>
              <a:t>设置或检索是否使用一个省略标记（</a:t>
            </a:r>
            <a:r>
              <a:rPr lang="en-US" altLang="zh-CN" sz="2400" b="1" dirty="0" smtClean="0">
                <a:solidFill>
                  <a:schemeClr val="tx2">
                    <a:lumMod val="50000"/>
                    <a:lumOff val="50000"/>
                  </a:schemeClr>
                </a:solidFill>
              </a:rPr>
              <a:t>...</a:t>
            </a:r>
            <a:r>
              <a:rPr lang="zh-CN" altLang="en-US" sz="2400" b="1" dirty="0" smtClean="0">
                <a:solidFill>
                  <a:schemeClr val="tx2">
                    <a:lumMod val="50000"/>
                    <a:lumOff val="50000"/>
                  </a:schemeClr>
                </a:solidFill>
              </a:rPr>
              <a:t>）标示对象内文本的溢出。</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 text-overflow : clip | ellipsis </a:t>
            </a:r>
            <a:endParaRPr lang="en-US" sz="2400" i="1" dirty="0" smtClean="0"/>
          </a:p>
          <a:p>
            <a:pPr eaLnBrk="1" hangingPunct="1">
              <a:buFont typeface="Wingdings 2" pitchFamily="18" charset="2"/>
              <a:buNone/>
              <a:defRPr/>
            </a:pPr>
            <a:r>
              <a:rPr lang="zh-CN" altLang="en-US" sz="2400" dirty="0" smtClean="0"/>
              <a:t>参数： </a:t>
            </a:r>
            <a:br>
              <a:rPr lang="zh-CN" altLang="en-US" sz="2400" dirty="0" smtClean="0"/>
            </a:br>
            <a:r>
              <a:rPr lang="zh-CN" altLang="en-US" sz="2400" b="1" dirty="0" smtClean="0"/>
              <a:t> </a:t>
            </a:r>
            <a:r>
              <a:rPr lang="en-US" altLang="zh-CN" sz="2400" dirty="0" smtClean="0"/>
              <a:t>clip : </a:t>
            </a:r>
            <a:r>
              <a:rPr lang="zh-CN" altLang="en-US" sz="2400" dirty="0" smtClean="0"/>
              <a:t>　不显示省略标记（</a:t>
            </a:r>
            <a:r>
              <a:rPr lang="en-US" altLang="zh-CN" sz="2400" dirty="0" smtClean="0"/>
              <a:t>...</a:t>
            </a:r>
            <a:r>
              <a:rPr lang="zh-CN" altLang="en-US" sz="2400" dirty="0" smtClean="0"/>
              <a:t>），而是简单的裁切 </a:t>
            </a:r>
            <a:br>
              <a:rPr lang="zh-CN" altLang="en-US" sz="2400" dirty="0" smtClean="0"/>
            </a:br>
            <a:r>
              <a:rPr lang="en-US" altLang="zh-CN" sz="2400" dirty="0" smtClean="0"/>
              <a:t>ellipsis : </a:t>
            </a:r>
            <a:r>
              <a:rPr lang="zh-CN" altLang="en-US" sz="2400" dirty="0" smtClean="0"/>
              <a:t>　当对象内文本溢出时显示省略标记（</a:t>
            </a:r>
            <a:r>
              <a:rPr lang="en-US" altLang="zh-CN" sz="2400" dirty="0" smtClean="0"/>
              <a:t>...</a:t>
            </a:r>
            <a:r>
              <a:rPr lang="zh-CN" altLang="en-US" sz="2400" dirty="0" smtClean="0"/>
              <a:t>） </a:t>
            </a:r>
            <a:endParaRPr lang="en-US" altLang="zh-CN" sz="24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en-US" sz="2400" dirty="0" smtClean="0"/>
              <a:t>div { text-overflow : clip; }</a:t>
            </a:r>
            <a:endParaRPr lang="en-US" altLang="zh-CN"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a:buNone/>
              <a:defRPr/>
            </a:pPr>
            <a:r>
              <a:rPr lang="en-US" sz="2400" b="1" dirty="0" smtClean="0">
                <a:solidFill>
                  <a:srgbClr val="00B0F0"/>
                </a:solidFill>
              </a:rPr>
              <a:t>white-space </a:t>
            </a:r>
            <a:r>
              <a:rPr lang="zh-CN" altLang="en-US" sz="2400" b="1" dirty="0" smtClean="0">
                <a:solidFill>
                  <a:srgbClr val="00B0F0"/>
                </a:solidFill>
              </a:rPr>
              <a:t>如何处理元素内的空白</a:t>
            </a:r>
            <a:endParaRPr lang="en-US" sz="2400" b="1" dirty="0" smtClean="0">
              <a:solidFill>
                <a:srgbClr val="00B0F0"/>
              </a:solidFill>
            </a:endParaRPr>
          </a:p>
          <a:p>
            <a:pPr>
              <a:buNone/>
              <a:defRPr/>
            </a:pPr>
            <a:r>
              <a:rPr lang="zh-CN" altLang="en-US" sz="2400" dirty="0" smtClean="0"/>
              <a:t>语法： </a:t>
            </a:r>
            <a:br>
              <a:rPr lang="zh-CN" altLang="en-US" sz="2400" dirty="0" smtClean="0"/>
            </a:br>
            <a:r>
              <a:rPr lang="en-US" sz="2400" dirty="0" smtClean="0"/>
              <a:t> white-space : normal | pre</a:t>
            </a:r>
            <a:r>
              <a:rPr lang="en-US" altLang="zh-CN" sz="2400" dirty="0" smtClean="0"/>
              <a:t>|</a:t>
            </a:r>
            <a:r>
              <a:rPr lang="en-US" sz="2400" dirty="0" smtClean="0"/>
              <a:t> </a:t>
            </a:r>
            <a:r>
              <a:rPr lang="en-US" sz="2400" dirty="0" err="1" smtClean="0"/>
              <a:t>nowrap</a:t>
            </a:r>
            <a:r>
              <a:rPr lang="en-US" sz="2400" dirty="0" smtClean="0"/>
              <a:t> </a:t>
            </a:r>
            <a:endParaRPr lang="en-US" sz="2400" i="1" dirty="0" smtClean="0"/>
          </a:p>
          <a:p>
            <a:pPr>
              <a:buNone/>
              <a:defRPr/>
            </a:pPr>
            <a:r>
              <a:rPr lang="zh-CN" altLang="en-US" sz="2400" dirty="0" smtClean="0"/>
              <a:t>参数： </a:t>
            </a:r>
            <a:br>
              <a:rPr lang="zh-CN" altLang="en-US" sz="2400" dirty="0" smtClean="0"/>
            </a:br>
            <a:r>
              <a:rPr lang="zh-CN" altLang="en-US" sz="2400" b="1" dirty="0" smtClean="0"/>
              <a:t> </a:t>
            </a:r>
            <a:r>
              <a:rPr lang="en-US" altLang="zh-CN" sz="2400" dirty="0" smtClean="0"/>
              <a:t>pre </a:t>
            </a:r>
            <a:r>
              <a:rPr lang="zh-CN" altLang="en-US" sz="2400" dirty="0" smtClean="0"/>
              <a:t>空白会被浏览器保留。其行为方式类似 </a:t>
            </a:r>
            <a:r>
              <a:rPr lang="en-US" altLang="zh-CN" sz="2400" dirty="0" smtClean="0"/>
              <a:t>HTML </a:t>
            </a:r>
            <a:r>
              <a:rPr lang="zh-CN" altLang="en-US" sz="2400" dirty="0" smtClean="0"/>
              <a:t>中的 </a:t>
            </a:r>
            <a:r>
              <a:rPr lang="en-US" altLang="zh-CN" sz="2400" dirty="0" smtClean="0"/>
              <a:t>&lt;pre&gt; </a:t>
            </a:r>
            <a:r>
              <a:rPr lang="zh-CN" altLang="en-US" sz="2400" dirty="0" smtClean="0"/>
              <a:t>标签。</a:t>
            </a:r>
            <a:br>
              <a:rPr lang="zh-CN" altLang="en-US" sz="2400" dirty="0" smtClean="0"/>
            </a:br>
            <a:r>
              <a:rPr lang="en-US" altLang="zh-CN" sz="2400" dirty="0" err="1" smtClean="0"/>
              <a:t>nowrap</a:t>
            </a:r>
            <a:r>
              <a:rPr lang="en-US" altLang="zh-CN" sz="2400" dirty="0" smtClean="0"/>
              <a:t> </a:t>
            </a:r>
            <a:r>
              <a:rPr lang="zh-CN" altLang="en-US" sz="2400" dirty="0" smtClean="0"/>
              <a:t>文本不会换行，文本会在在同一行上继续，直到遇到 </a:t>
            </a:r>
            <a:r>
              <a:rPr lang="en-US" altLang="zh-CN" sz="2400" dirty="0" smtClean="0"/>
              <a:t>&lt;</a:t>
            </a:r>
            <a:r>
              <a:rPr lang="en-US" altLang="zh-CN" sz="2400" dirty="0" err="1" smtClean="0"/>
              <a:t>br</a:t>
            </a:r>
            <a:r>
              <a:rPr lang="en-US" altLang="zh-CN" sz="2400" dirty="0" smtClean="0"/>
              <a:t>&gt; </a:t>
            </a:r>
            <a:r>
              <a:rPr lang="zh-CN" altLang="en-US" sz="2400" dirty="0" smtClean="0"/>
              <a:t>标签为止。</a:t>
            </a:r>
            <a:endParaRPr lang="en-US" altLang="zh-CN" sz="2400" dirty="0" smtClean="0"/>
          </a:p>
          <a:p>
            <a:pPr eaLnBrk="1" hangingPunct="1">
              <a:buFont typeface="Wingdings 2" pitchFamily="18" charset="2"/>
              <a:buNone/>
              <a:defRPr/>
            </a:pPr>
            <a:r>
              <a:rPr lang="zh-CN" altLang="en-US" sz="2400" dirty="0" smtClean="0"/>
              <a:t>例如：</a:t>
            </a:r>
            <a:endParaRPr lang="en-US" altLang="zh-CN" sz="2400" dirty="0" smtClean="0"/>
          </a:p>
          <a:p>
            <a:pPr>
              <a:buNone/>
              <a:defRPr/>
            </a:pPr>
            <a:r>
              <a:rPr lang="en-US" sz="2400" dirty="0" smtClean="0"/>
              <a:t>div { text-overflow : clip; white-</a:t>
            </a:r>
            <a:r>
              <a:rPr lang="en-US" sz="2400" dirty="0" err="1" smtClean="0"/>
              <a:t>space:nowrap</a:t>
            </a:r>
            <a:r>
              <a:rPr lang="en-US" sz="2400" dirty="0" smtClean="0"/>
              <a:t>;}</a:t>
            </a:r>
            <a:endParaRPr lang="en-US" altLang="zh-CN"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text-justify</a:t>
            </a:r>
            <a:r>
              <a:rPr lang="zh-CN" altLang="en-US" sz="2400" b="1" dirty="0" smtClean="0">
                <a:solidFill>
                  <a:schemeClr val="tx2">
                    <a:lumMod val="50000"/>
                    <a:lumOff val="50000"/>
                  </a:schemeClr>
                </a:solidFill>
              </a:rPr>
              <a:t>设置或检索对象内文本的对齐方式。 </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 </a:t>
            </a:r>
            <a:r>
              <a:rPr lang="en-US" sz="2000" dirty="0" smtClean="0"/>
              <a:t>text-justify : auto |inter-word | newspaper | distribute | distribute-all-lines | inter-ideograph </a:t>
            </a:r>
            <a:endParaRPr lang="en-US" sz="2400" i="1" dirty="0" smtClean="0"/>
          </a:p>
          <a:p>
            <a:pPr eaLnBrk="1" hangingPunct="1">
              <a:buFont typeface="Wingdings 2" pitchFamily="18" charset="2"/>
              <a:buNone/>
              <a:defRPr/>
            </a:pPr>
            <a:r>
              <a:rPr lang="zh-CN" altLang="en-US" sz="2400" dirty="0" smtClean="0"/>
              <a:t>参数： </a:t>
            </a:r>
            <a:br>
              <a:rPr lang="zh-CN" altLang="en-US" sz="2400" dirty="0" smtClean="0"/>
            </a:br>
            <a:r>
              <a:rPr lang="zh-CN" altLang="en-US" sz="2000" dirty="0" smtClean="0"/>
              <a:t> </a:t>
            </a:r>
            <a:r>
              <a:rPr lang="en-US" altLang="zh-CN" sz="2000" dirty="0" smtClean="0"/>
              <a:t>auto : </a:t>
            </a:r>
            <a:r>
              <a:rPr lang="zh-CN" altLang="en-US" sz="2000" dirty="0" smtClean="0"/>
              <a:t>　允许浏览器用户代理确定使用的两端对齐法则 </a:t>
            </a:r>
            <a:br>
              <a:rPr lang="zh-CN" altLang="en-US" sz="2000" dirty="0" smtClean="0"/>
            </a:br>
            <a:r>
              <a:rPr lang="en-US" altLang="zh-CN" sz="2000" dirty="0" smtClean="0"/>
              <a:t>inter-word : </a:t>
            </a:r>
            <a:r>
              <a:rPr lang="zh-CN" altLang="en-US" sz="2000" dirty="0" smtClean="0"/>
              <a:t>　通过增加字之间的空格对齐文本。该行为是对齐所有文本行最快的方法。它的两端对齐行为对段落的最后一行无效 </a:t>
            </a:r>
            <a:br>
              <a:rPr lang="zh-CN" altLang="en-US" sz="2000" dirty="0" smtClean="0"/>
            </a:br>
            <a:r>
              <a:rPr lang="en-US" altLang="zh-CN" sz="2000" dirty="0" smtClean="0"/>
              <a:t>newspaper : </a:t>
            </a:r>
            <a:r>
              <a:rPr lang="zh-CN" altLang="en-US" sz="2000" dirty="0" smtClean="0"/>
              <a:t>　通过增加或减少字或字母之间的空格对齐文本。是用于拉丁文字母表两端对齐的最精确格式 </a:t>
            </a:r>
            <a:br>
              <a:rPr lang="zh-CN" altLang="en-US" sz="2000" dirty="0" smtClean="0"/>
            </a:br>
            <a:r>
              <a:rPr lang="en-US" altLang="zh-CN" sz="2000" dirty="0" smtClean="0"/>
              <a:t>distribute : </a:t>
            </a:r>
            <a:r>
              <a:rPr lang="zh-CN" altLang="en-US" sz="2000" dirty="0" smtClean="0"/>
              <a:t>　处理空格很像</a:t>
            </a:r>
            <a:r>
              <a:rPr lang="en-US" altLang="zh-CN" sz="2000" dirty="0" smtClean="0"/>
              <a:t>newspaper</a:t>
            </a:r>
            <a:r>
              <a:rPr lang="zh-CN" altLang="en-US" sz="2000" dirty="0" smtClean="0"/>
              <a:t>，适用于东亚文档。尤其是泰国 </a:t>
            </a:r>
            <a:br>
              <a:rPr lang="zh-CN" altLang="en-US" sz="2000" dirty="0" smtClean="0"/>
            </a:br>
            <a:r>
              <a:rPr lang="en-US" altLang="zh-CN" sz="2000" dirty="0" smtClean="0"/>
              <a:t>distribute-all-lines : </a:t>
            </a:r>
            <a:r>
              <a:rPr lang="zh-CN" altLang="en-US" sz="2000" dirty="0" smtClean="0"/>
              <a:t>　两端对齐行的方式与</a:t>
            </a:r>
            <a:r>
              <a:rPr lang="en-US" altLang="zh-CN" sz="2000" dirty="0" smtClean="0"/>
              <a:t>distribute</a:t>
            </a:r>
            <a:r>
              <a:rPr lang="zh-CN" altLang="en-US" sz="2000" dirty="0" smtClean="0"/>
              <a:t>相同，也同样不包含两段对齐段落的最后一行。适用于表意字文档 </a:t>
            </a:r>
            <a:br>
              <a:rPr lang="zh-CN" altLang="en-US" sz="2000" dirty="0" smtClean="0"/>
            </a:br>
            <a:r>
              <a:rPr lang="en-US" altLang="zh-CN" sz="2000" dirty="0" smtClean="0"/>
              <a:t>inter-ideograph : </a:t>
            </a:r>
            <a:r>
              <a:rPr lang="zh-CN" altLang="en-US" sz="2000" dirty="0" smtClean="0"/>
              <a:t>　为表意字文本提供完全两端对齐。他增加或减少表意字和词间的空格</a:t>
            </a:r>
            <a:endParaRPr lang="en-US" altLang="zh-CN" sz="2400" dirty="0" smtClean="0"/>
          </a:p>
          <a:p>
            <a:pPr eaLnBrk="1" hangingPunct="1">
              <a:buFont typeface="Wingdings 2" pitchFamily="18" charset="2"/>
              <a:buNone/>
              <a:defRPr/>
            </a:pPr>
            <a:endParaRPr lang="en-US" altLang="zh-CN"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p:txBody>
          <a:bodyPr/>
          <a:lstStyle/>
          <a:p>
            <a:pPr eaLnBrk="1" hangingPunct="1"/>
            <a:r>
              <a:rPr lang="en-US" altLang="zh-CN" dirty="0" smtClean="0"/>
              <a:t>CSS</a:t>
            </a:r>
            <a:r>
              <a:rPr lang="zh-CN" altLang="en-US" dirty="0" smtClean="0"/>
              <a:t>概念</a:t>
            </a:r>
          </a:p>
        </p:txBody>
      </p:sp>
      <p:sp>
        <p:nvSpPr>
          <p:cNvPr id="6147" name="Rectangle 12"/>
          <p:cNvSpPr>
            <a:spLocks noGrp="1" noChangeArrowheads="1"/>
          </p:cNvSpPr>
          <p:nvPr>
            <p:ph idx="1"/>
          </p:nvPr>
        </p:nvSpPr>
        <p:spPr>
          <a:xfrm>
            <a:off x="457200" y="1484313"/>
            <a:ext cx="8229600" cy="4646612"/>
          </a:xfrm>
        </p:spPr>
        <p:txBody>
          <a:bodyPr/>
          <a:lstStyle/>
          <a:p>
            <a:pPr eaLnBrk="1" hangingPunct="1"/>
            <a:r>
              <a:rPr lang="en-US" altLang="zh-CN" dirty="0" smtClean="0"/>
              <a:t>CSS (</a:t>
            </a:r>
            <a:r>
              <a:rPr lang="en-US" altLang="zh-CN" b="1" dirty="0" smtClean="0"/>
              <a:t>C</a:t>
            </a:r>
            <a:r>
              <a:rPr lang="en-US" altLang="zh-CN" dirty="0" smtClean="0"/>
              <a:t>ascading</a:t>
            </a:r>
            <a:r>
              <a:rPr lang="en-US" altLang="zh-CN" dirty="0" smtClean="0">
                <a:latin typeface="Arial" charset="0"/>
              </a:rPr>
              <a:t> </a:t>
            </a:r>
            <a:r>
              <a:rPr lang="en-US" altLang="zh-CN" b="1" dirty="0" smtClean="0"/>
              <a:t>S</a:t>
            </a:r>
            <a:r>
              <a:rPr lang="en-US" altLang="zh-CN" dirty="0" smtClean="0"/>
              <a:t>tyle</a:t>
            </a:r>
            <a:r>
              <a:rPr lang="en-US" altLang="zh-CN" dirty="0" smtClean="0">
                <a:latin typeface="Arial" charset="0"/>
              </a:rPr>
              <a:t> </a:t>
            </a:r>
            <a:r>
              <a:rPr lang="en-US" altLang="zh-CN" b="1" dirty="0" smtClean="0"/>
              <a:t>S</a:t>
            </a:r>
            <a:r>
              <a:rPr lang="en-US" altLang="zh-CN" dirty="0" smtClean="0"/>
              <a:t>heets)</a:t>
            </a:r>
            <a:r>
              <a:rPr lang="zh-CN" altLang="en-US" dirty="0" smtClean="0"/>
              <a:t>中文译为层叠样式表，是用于控制网页样式并允许将样式信息与网页内容分离的一种标记性语言。</a:t>
            </a:r>
          </a:p>
          <a:p>
            <a:pPr eaLnBrk="1" hangingPunct="1"/>
            <a:r>
              <a:rPr lang="zh-CN" altLang="en-US" dirty="0" smtClean="0"/>
              <a:t>标记的概念</a:t>
            </a:r>
          </a:p>
          <a:p>
            <a:pPr eaLnBrk="1" hangingPunct="1">
              <a:buFont typeface="Wingdings" pitchFamily="2" charset="2"/>
              <a:buNone/>
            </a:pPr>
            <a:endParaRPr lang="en-US" altLang="zh-CN" dirty="0" smtClean="0"/>
          </a:p>
        </p:txBody>
      </p:sp>
    </p:spTree>
  </p:cSld>
  <p:clrMapOvr>
    <a:masterClrMapping/>
  </p:clrMapOvr>
  <p:transition spd="med">
    <p:blind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word-wrap</a:t>
            </a:r>
            <a:r>
              <a:rPr lang="zh-CN" altLang="en-US" sz="2400" b="1" dirty="0" smtClean="0">
                <a:solidFill>
                  <a:schemeClr val="tx2">
                    <a:lumMod val="50000"/>
                    <a:lumOff val="50000"/>
                  </a:schemeClr>
                </a:solidFill>
              </a:rPr>
              <a:t>设置或检索当当前行超过指定容器的边界时是否断开转行。 </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dirty="0" smtClean="0"/>
              <a:t> </a:t>
            </a:r>
            <a:r>
              <a:rPr lang="en-US" sz="2000" dirty="0" smtClean="0"/>
              <a:t>word-wrap : normal | break-word </a:t>
            </a:r>
            <a:endParaRPr lang="en-US" sz="2400" i="1" dirty="0" smtClean="0"/>
          </a:p>
          <a:p>
            <a:pPr eaLnBrk="1" hangingPunct="1">
              <a:buFont typeface="Wingdings 2" pitchFamily="18" charset="2"/>
              <a:buNone/>
              <a:defRPr/>
            </a:pPr>
            <a:r>
              <a:rPr lang="zh-CN" altLang="en-US" sz="2400" dirty="0" smtClean="0"/>
              <a:t>参数： </a:t>
            </a:r>
            <a:br>
              <a:rPr lang="zh-CN" altLang="en-US" sz="2400" dirty="0" smtClean="0"/>
            </a:br>
            <a:r>
              <a:rPr lang="zh-CN" altLang="en-US" sz="2000" dirty="0" smtClean="0"/>
              <a:t> </a:t>
            </a:r>
            <a:r>
              <a:rPr lang="en-US" altLang="zh-CN" sz="2000" dirty="0" smtClean="0"/>
              <a:t>normal : </a:t>
            </a:r>
            <a:r>
              <a:rPr lang="zh-CN" altLang="en-US" sz="2000" dirty="0" smtClean="0"/>
              <a:t>　允许内容顶开指定的容器边界 </a:t>
            </a:r>
            <a:br>
              <a:rPr lang="zh-CN" altLang="en-US" sz="2000" dirty="0" smtClean="0"/>
            </a:br>
            <a:r>
              <a:rPr lang="en-US" altLang="zh-CN" sz="2000" dirty="0" smtClean="0"/>
              <a:t>break-word : </a:t>
            </a:r>
            <a:r>
              <a:rPr lang="zh-CN" altLang="en-US" sz="2000" dirty="0" smtClean="0"/>
              <a:t>　内容将在边界内换行。如果需要，词内换行（</a:t>
            </a:r>
            <a:r>
              <a:rPr lang="en-US" altLang="zh-CN" sz="2000" dirty="0" smtClean="0">
                <a:hlinkClick r:id="rId2" action="ppaction://hlinkfile"/>
              </a:rPr>
              <a:t>word-break</a:t>
            </a:r>
            <a:r>
              <a:rPr lang="zh-CN" altLang="en-US" sz="2000" dirty="0" smtClean="0"/>
              <a:t>）也行发生 </a:t>
            </a:r>
            <a:endParaRPr lang="en-US" altLang="zh-CN" sz="20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en-US" sz="2400" dirty="0" smtClean="0"/>
              <a:t>div { word-wrap: break-word; } </a:t>
            </a:r>
            <a:br>
              <a:rPr lang="en-US" sz="2400" dirty="0" smtClean="0"/>
            </a:br>
            <a:endParaRPr lang="en-US" altLang="zh-CN"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eaLnBrk="1" hangingPunct="1">
              <a:buFont typeface="Wingdings 2" pitchFamily="18" charset="2"/>
              <a:buNone/>
              <a:defRPr/>
            </a:pPr>
            <a:r>
              <a:rPr lang="en-US" sz="2400" b="1" dirty="0" smtClean="0">
                <a:solidFill>
                  <a:schemeClr val="tx2">
                    <a:lumMod val="50000"/>
                    <a:lumOff val="50000"/>
                  </a:schemeClr>
                </a:solidFill>
              </a:rPr>
              <a:t>word-break</a:t>
            </a:r>
            <a:r>
              <a:rPr lang="zh-CN" altLang="en-US" sz="2400" b="1" dirty="0" smtClean="0">
                <a:solidFill>
                  <a:schemeClr val="tx2">
                    <a:lumMod val="50000"/>
                    <a:lumOff val="50000"/>
                  </a:schemeClr>
                </a:solidFill>
              </a:rPr>
              <a:t>设置或检索对象内文本的字内换行行为。</a:t>
            </a:r>
            <a:endParaRPr lang="en-US" sz="2400" b="1" dirty="0" smtClean="0">
              <a:solidFill>
                <a:schemeClr val="tx2">
                  <a:lumMod val="50000"/>
                  <a:lumOff val="50000"/>
                </a:schemeClr>
              </a:solidFill>
            </a:endParaRPr>
          </a:p>
          <a:p>
            <a:pPr eaLnBrk="1" hangingPunct="1">
              <a:buFont typeface="Wingdings 2" pitchFamily="18" charset="2"/>
              <a:buNone/>
              <a:defRPr/>
            </a:pPr>
            <a:r>
              <a:rPr lang="zh-CN" altLang="en-US" sz="2400" dirty="0" smtClean="0"/>
              <a:t>语法： </a:t>
            </a:r>
            <a:br>
              <a:rPr lang="zh-CN" altLang="en-US" sz="2400" dirty="0" smtClean="0"/>
            </a:br>
            <a:r>
              <a:rPr lang="en-US" sz="2400" b="1" dirty="0" smtClean="0"/>
              <a:t> </a:t>
            </a:r>
            <a:r>
              <a:rPr lang="en-US" sz="2400" dirty="0" smtClean="0"/>
              <a:t>word-break : normal | break-all | keep-all </a:t>
            </a:r>
            <a:endParaRPr lang="en-US" sz="2400" i="1" dirty="0" smtClean="0"/>
          </a:p>
          <a:p>
            <a:pPr eaLnBrk="1" hangingPunct="1">
              <a:buFont typeface="Wingdings 2" pitchFamily="18" charset="2"/>
              <a:buNone/>
              <a:defRPr/>
            </a:pPr>
            <a:r>
              <a:rPr lang="zh-CN" altLang="en-US" sz="2400" dirty="0" smtClean="0"/>
              <a:t>参数： </a:t>
            </a:r>
            <a:br>
              <a:rPr lang="zh-CN" altLang="en-US" sz="2400" dirty="0" smtClean="0"/>
            </a:br>
            <a:r>
              <a:rPr lang="zh-CN" altLang="en-US" sz="2000" dirty="0" smtClean="0"/>
              <a:t> </a:t>
            </a:r>
            <a:r>
              <a:rPr lang="en-US" altLang="zh-CN" sz="2000" b="1" dirty="0" smtClean="0"/>
              <a:t>normal : </a:t>
            </a:r>
            <a:r>
              <a:rPr lang="zh-CN" altLang="en-US" sz="2000" dirty="0" smtClean="0"/>
              <a:t>　依照亚洲语言和非亚洲语言的文本规则，允许在字内换行</a:t>
            </a:r>
            <a:br>
              <a:rPr lang="zh-CN" altLang="en-US" sz="2000" dirty="0" smtClean="0"/>
            </a:br>
            <a:r>
              <a:rPr lang="en-US" altLang="zh-CN" sz="2000" b="1" dirty="0" smtClean="0"/>
              <a:t>break-all : </a:t>
            </a:r>
            <a:r>
              <a:rPr lang="zh-CN" altLang="en-US" sz="2000" dirty="0" smtClean="0"/>
              <a:t>　该行为与亚洲语言的</a:t>
            </a:r>
            <a:r>
              <a:rPr lang="en-US" altLang="zh-CN" sz="2000" dirty="0" smtClean="0"/>
              <a:t>normal</a:t>
            </a:r>
            <a:r>
              <a:rPr lang="zh-CN" altLang="en-US" sz="2000" dirty="0" smtClean="0"/>
              <a:t>相同。也允许非亚洲语言文本行的任意字内断开。该值适合包含一些非亚洲文本的亚洲文本</a:t>
            </a:r>
            <a:br>
              <a:rPr lang="zh-CN" altLang="en-US" sz="2000" dirty="0" smtClean="0"/>
            </a:br>
            <a:r>
              <a:rPr lang="en-US" altLang="zh-CN" sz="2000" b="1" dirty="0" smtClean="0"/>
              <a:t>keep-all : </a:t>
            </a:r>
            <a:r>
              <a:rPr lang="zh-CN" altLang="en-US" sz="2000" dirty="0" smtClean="0"/>
              <a:t>　与所有非亚洲语言的</a:t>
            </a:r>
            <a:r>
              <a:rPr lang="en-US" altLang="zh-CN" sz="2000" dirty="0" smtClean="0"/>
              <a:t>normal</a:t>
            </a:r>
            <a:r>
              <a:rPr lang="zh-CN" altLang="en-US" sz="2000" dirty="0" smtClean="0"/>
              <a:t>相同。对于中文，韩文，日文，不允许字断开。适合包含少量亚洲文本的非亚洲文本 </a:t>
            </a:r>
            <a:endParaRPr lang="en-US" altLang="zh-CN" sz="2000" dirty="0" smtClean="0"/>
          </a:p>
          <a:p>
            <a:pPr eaLnBrk="1" hangingPunct="1">
              <a:buFont typeface="Wingdings 2" pitchFamily="18" charset="2"/>
              <a:buNone/>
              <a:defRPr/>
            </a:pPr>
            <a:r>
              <a:rPr lang="zh-CN" altLang="en-US" sz="2400" dirty="0" smtClean="0"/>
              <a:t>例如：</a:t>
            </a:r>
            <a:endParaRPr lang="en-US" altLang="zh-CN" sz="2400" dirty="0" smtClean="0"/>
          </a:p>
          <a:p>
            <a:pPr eaLnBrk="1" hangingPunct="1">
              <a:buFont typeface="Wingdings 2" pitchFamily="18" charset="2"/>
              <a:buNone/>
              <a:defRPr/>
            </a:pPr>
            <a:r>
              <a:rPr lang="en-US" sz="2000" dirty="0" smtClean="0"/>
              <a:t>p {word-break : break-all; } </a:t>
            </a:r>
          </a:p>
          <a:p>
            <a:pPr eaLnBrk="1" hangingPunct="1">
              <a:buFont typeface="Wingdings 2" pitchFamily="18" charset="2"/>
              <a:buNone/>
              <a:defRPr/>
            </a:pPr>
            <a:r>
              <a:rPr lang="en-US" altLang="zh-CN" sz="2000" dirty="0" smtClean="0"/>
              <a:t>&lt;p&gt;</a:t>
            </a:r>
            <a:r>
              <a:rPr lang="zh-CN" altLang="en-US" sz="2000" dirty="0" smtClean="0"/>
              <a:t>请您用下面的按钮选择这段文字的</a:t>
            </a:r>
            <a:r>
              <a:rPr lang="en-US" sz="2000" dirty="0" smtClean="0"/>
              <a:t>word-break</a:t>
            </a:r>
            <a:r>
              <a:rPr lang="zh-CN" altLang="en-US" sz="2000" dirty="0" smtClean="0"/>
              <a:t>属性的值。看一看会发生什么，然后您就会明白这个属性的意义。</a:t>
            </a:r>
            <a:r>
              <a:rPr lang="en-US" sz="2000" dirty="0" smtClean="0"/>
              <a:t>Enjoy my works . many thanks .</a:t>
            </a:r>
          </a:p>
          <a:p>
            <a:pPr eaLnBrk="1" hangingPunct="1">
              <a:buFont typeface="Wingdings 2" pitchFamily="18" charset="2"/>
              <a:buNone/>
              <a:defRPr/>
            </a:pPr>
            <a:r>
              <a:rPr lang="en-US" altLang="zh-CN" sz="2000" dirty="0" smtClean="0"/>
              <a:t>&lt;/p&gt;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a:defRPr/>
            </a:pPr>
            <a:r>
              <a:rPr lang="zh-CN" altLang="en-US" dirty="0" smtClean="0"/>
              <a:t>背景</a:t>
            </a:r>
            <a:r>
              <a:rPr lang="en-US" altLang="zh-CN" dirty="0" smtClean="0"/>
              <a:t>background</a:t>
            </a:r>
          </a:p>
          <a:p>
            <a:pPr>
              <a:buFont typeface="Wingdings 2" pitchFamily="18" charset="2"/>
              <a:buNone/>
              <a:defRPr/>
            </a:pPr>
            <a:r>
              <a:rPr lang="en-US" sz="2400" b="1" dirty="0" smtClean="0">
                <a:solidFill>
                  <a:schemeClr val="tx2">
                    <a:lumMod val="50000"/>
                    <a:lumOff val="50000"/>
                  </a:schemeClr>
                </a:solidFill>
              </a:rPr>
              <a:t>background-color</a:t>
            </a:r>
            <a:r>
              <a:rPr lang="zh-CN" altLang="en-US" sz="2400" b="1" dirty="0" smtClean="0">
                <a:solidFill>
                  <a:schemeClr val="tx2">
                    <a:lumMod val="50000"/>
                    <a:lumOff val="50000"/>
                  </a:schemeClr>
                </a:solidFill>
              </a:rPr>
              <a:t>设置或检索对象的背景颜色</a:t>
            </a:r>
            <a:endParaRPr lang="en-US" altLang="zh-CN" sz="2400" b="1" dirty="0" smtClean="0">
              <a:solidFill>
                <a:schemeClr val="tx2">
                  <a:lumMod val="50000"/>
                  <a:lumOff val="50000"/>
                </a:schemeClr>
              </a:solidFill>
            </a:endParaRPr>
          </a:p>
          <a:p>
            <a:pPr>
              <a:buFont typeface="Wingdings 2" pitchFamily="18" charset="2"/>
              <a:buNone/>
              <a:defRPr/>
            </a:pPr>
            <a:r>
              <a:rPr lang="zh-CN" altLang="en-US" sz="2400" dirty="0" smtClean="0"/>
              <a:t>语法： </a:t>
            </a:r>
            <a:br>
              <a:rPr lang="zh-CN" altLang="en-US" sz="2400" dirty="0" smtClean="0"/>
            </a:br>
            <a:r>
              <a:rPr lang="en-US" sz="2400" dirty="0" smtClean="0"/>
              <a:t>background-color : transparent |</a:t>
            </a:r>
            <a:r>
              <a:rPr lang="en-US" sz="2400" i="1" dirty="0" smtClean="0"/>
              <a:t> color </a:t>
            </a:r>
          </a:p>
          <a:p>
            <a:pPr>
              <a:buFont typeface="Wingdings 2" pitchFamily="18" charset="2"/>
              <a:buNone/>
              <a:defRPr/>
            </a:pPr>
            <a:r>
              <a:rPr lang="zh-CN" altLang="en-US" sz="2400" dirty="0" smtClean="0"/>
              <a:t>参数： </a:t>
            </a:r>
            <a:br>
              <a:rPr lang="zh-CN" altLang="en-US" sz="2400" dirty="0" smtClean="0"/>
            </a:br>
            <a:r>
              <a:rPr lang="en-US" sz="2400" dirty="0" smtClean="0"/>
              <a:t> transparent : 　</a:t>
            </a:r>
            <a:r>
              <a:rPr lang="zh-CN" altLang="en-US" sz="2400" dirty="0" smtClean="0"/>
              <a:t>背景色透明</a:t>
            </a:r>
            <a:br>
              <a:rPr lang="zh-CN" altLang="en-US" sz="2400" dirty="0" smtClean="0"/>
            </a:br>
            <a:r>
              <a:rPr lang="en-US" sz="2400" i="1" dirty="0" smtClean="0"/>
              <a:t>color : </a:t>
            </a:r>
            <a:r>
              <a:rPr lang="en-US" sz="2400" dirty="0" smtClean="0"/>
              <a:t>　</a:t>
            </a:r>
            <a:r>
              <a:rPr lang="zh-CN" altLang="en-US" sz="2400" dirty="0" smtClean="0"/>
              <a:t>指定颜色</a:t>
            </a:r>
            <a:endParaRPr lang="en-US" altLang="zh-CN" sz="2400" dirty="0" smtClean="0"/>
          </a:p>
          <a:p>
            <a:pPr>
              <a:buFont typeface="Wingdings 2" pitchFamily="18" charset="2"/>
              <a:buNone/>
              <a:defRPr/>
            </a:pPr>
            <a:r>
              <a:rPr lang="zh-CN" altLang="en-US" sz="2400" dirty="0" smtClean="0"/>
              <a:t>例如：</a:t>
            </a:r>
            <a:endParaRPr lang="en-US" altLang="zh-CN" sz="2400" dirty="0" smtClean="0"/>
          </a:p>
          <a:p>
            <a:pPr>
              <a:buFont typeface="Wingdings 2" pitchFamily="18" charset="2"/>
              <a:buNone/>
              <a:defRPr/>
            </a:pPr>
            <a:r>
              <a:rPr lang="en-US" sz="2400" dirty="0" smtClean="0"/>
              <a:t>     p { background-color: silver }</a:t>
            </a:r>
            <a:br>
              <a:rPr lang="en-US" sz="2400" dirty="0" smtClean="0"/>
            </a:br>
            <a:r>
              <a:rPr lang="en-US" sz="2400" dirty="0" smtClean="0"/>
              <a:t>div { background-color: </a:t>
            </a:r>
            <a:r>
              <a:rPr lang="en-US" sz="2400" dirty="0" err="1" smtClean="0"/>
              <a:t>rgb</a:t>
            </a:r>
            <a:r>
              <a:rPr lang="en-US" sz="2400" dirty="0" smtClean="0"/>
              <a:t>(223,71,177) } </a:t>
            </a:r>
            <a:br>
              <a:rPr lang="en-US" sz="2400" dirty="0" smtClean="0"/>
            </a:br>
            <a:r>
              <a:rPr lang="en-US" sz="2400" dirty="0" smtClean="0"/>
              <a:t>body { background-color: #98AB6F }</a:t>
            </a:r>
            <a:br>
              <a:rPr lang="en-US" sz="2400" dirty="0" smtClean="0"/>
            </a:br>
            <a:r>
              <a:rPr lang="en-US" sz="2400" dirty="0" smtClean="0"/>
              <a:t>pre { background-color: transparent; } </a:t>
            </a:r>
            <a:endParaRPr lang="zh-CN" altLang="en-US" sz="2400"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a:buFont typeface="Wingdings 2" pitchFamily="18" charset="2"/>
              <a:buNone/>
              <a:defRPr/>
            </a:pPr>
            <a:r>
              <a:rPr lang="en-US" sz="2400" b="1" dirty="0" smtClean="0">
                <a:solidFill>
                  <a:schemeClr val="tx2">
                    <a:lumMod val="50000"/>
                    <a:lumOff val="50000"/>
                  </a:schemeClr>
                </a:solidFill>
              </a:rPr>
              <a:t>background-image</a:t>
            </a:r>
            <a:r>
              <a:rPr lang="zh-CN" altLang="en-US" sz="2400" b="1" dirty="0" smtClean="0">
                <a:solidFill>
                  <a:schemeClr val="tx2">
                    <a:lumMod val="50000"/>
                    <a:lumOff val="50000"/>
                  </a:schemeClr>
                </a:solidFill>
              </a:rPr>
              <a:t>设置或检索对象的背景图像</a:t>
            </a:r>
            <a:endParaRPr lang="en-US" sz="2400" b="1" dirty="0" smtClean="0">
              <a:solidFill>
                <a:schemeClr val="tx2">
                  <a:lumMod val="50000"/>
                  <a:lumOff val="50000"/>
                </a:schemeClr>
              </a:solidFill>
            </a:endParaRPr>
          </a:p>
          <a:p>
            <a:pPr>
              <a:buFont typeface="Wingdings 2" pitchFamily="18" charset="2"/>
              <a:buNone/>
              <a:defRPr/>
            </a:pPr>
            <a:r>
              <a:rPr lang="zh-CN" altLang="en-US" sz="2400" dirty="0" smtClean="0"/>
              <a:t>语法： </a:t>
            </a:r>
            <a:br>
              <a:rPr lang="zh-CN" altLang="en-US" sz="2400" dirty="0" smtClean="0"/>
            </a:br>
            <a:r>
              <a:rPr lang="en-US" sz="2400" dirty="0" smtClean="0"/>
              <a:t>background-image : </a:t>
            </a:r>
            <a:r>
              <a:rPr lang="en-US" sz="2400" dirty="0" err="1" smtClean="0"/>
              <a:t>url</a:t>
            </a:r>
            <a:r>
              <a:rPr lang="en-US" sz="2400" dirty="0" smtClean="0"/>
              <a:t> (</a:t>
            </a:r>
            <a:r>
              <a:rPr lang="en-US" sz="2400" i="1" dirty="0" err="1" smtClean="0"/>
              <a:t>url</a:t>
            </a:r>
            <a:r>
              <a:rPr lang="en-US" sz="2400" dirty="0" smtClean="0"/>
              <a:t>) </a:t>
            </a:r>
          </a:p>
          <a:p>
            <a:pPr>
              <a:buFont typeface="Wingdings 2" pitchFamily="18" charset="2"/>
              <a:buNone/>
              <a:defRPr/>
            </a:pPr>
            <a:r>
              <a:rPr lang="en-US" sz="2400" i="1" dirty="0" smtClean="0"/>
              <a:t>Background-</a:t>
            </a:r>
            <a:r>
              <a:rPr lang="en-US" sz="2400" i="1" dirty="0" err="1" smtClean="0"/>
              <a:t>repeat:no</a:t>
            </a:r>
            <a:r>
              <a:rPr lang="en-US" sz="2400" i="1" dirty="0" smtClean="0"/>
              <a:t>-</a:t>
            </a:r>
            <a:r>
              <a:rPr lang="en-US" sz="2400" i="1" dirty="0" err="1" smtClean="0"/>
              <a:t>repeat|repeat</a:t>
            </a:r>
            <a:r>
              <a:rPr lang="en-US" sz="2400" i="1" dirty="0" smtClean="0"/>
              <a:t>-</a:t>
            </a:r>
            <a:r>
              <a:rPr lang="en-US" sz="2400" i="1" dirty="0" err="1" smtClean="0"/>
              <a:t>x|repeat</a:t>
            </a:r>
            <a:r>
              <a:rPr lang="en-US" sz="2400" i="1" dirty="0" smtClean="0"/>
              <a:t>-y;</a:t>
            </a:r>
          </a:p>
          <a:p>
            <a:pPr>
              <a:buFont typeface="Wingdings 2" pitchFamily="18" charset="2"/>
              <a:buNone/>
              <a:defRPr/>
            </a:pPr>
            <a:r>
              <a:rPr lang="zh-CN" altLang="en-US" sz="2400" dirty="0" smtClean="0"/>
              <a:t>参数： </a:t>
            </a:r>
            <a:br>
              <a:rPr lang="zh-CN" altLang="en-US" sz="2400" dirty="0" smtClean="0"/>
            </a:br>
            <a:r>
              <a:rPr lang="en-US" altLang="zh-CN" sz="2400" dirty="0" err="1" smtClean="0"/>
              <a:t>url</a:t>
            </a:r>
            <a:r>
              <a:rPr lang="zh-CN" altLang="en-US" sz="2400" dirty="0" smtClean="0"/>
              <a:t>：图像的路径</a:t>
            </a:r>
            <a:endParaRPr lang="en-US" altLang="zh-CN" sz="2400" dirty="0" smtClean="0"/>
          </a:p>
          <a:p>
            <a:pPr>
              <a:buFont typeface="Wingdings 2" pitchFamily="18" charset="2"/>
              <a:buNone/>
              <a:defRPr/>
            </a:pPr>
            <a:r>
              <a:rPr lang="zh-CN" altLang="en-US" sz="2400" dirty="0" smtClean="0"/>
              <a:t>例如：</a:t>
            </a:r>
            <a:endParaRPr lang="en-US" altLang="zh-CN" sz="2400" dirty="0" smtClean="0"/>
          </a:p>
          <a:p>
            <a:pPr>
              <a:buFont typeface="Wingdings 2" pitchFamily="18" charset="2"/>
              <a:buNone/>
              <a:defRPr/>
            </a:pPr>
            <a:r>
              <a:rPr lang="en-US" sz="2400" dirty="0" smtClean="0"/>
              <a:t>     p { background-image: </a:t>
            </a:r>
            <a:r>
              <a:rPr lang="en-US" sz="2400" dirty="0" err="1" smtClean="0"/>
              <a:t>url</a:t>
            </a:r>
            <a:r>
              <a:rPr lang="en-US" sz="2400" dirty="0" smtClean="0"/>
              <a:t>("comet.jpg"); }</a:t>
            </a:r>
            <a:br>
              <a:rPr lang="en-US" sz="2400" dirty="0" smtClean="0"/>
            </a:br>
            <a:r>
              <a:rPr lang="en-US" sz="2400" dirty="0" err="1" smtClean="0"/>
              <a:t>blockquote</a:t>
            </a:r>
            <a:r>
              <a:rPr lang="en-US" sz="2400" dirty="0" smtClean="0"/>
              <a:t> { background-image: </a:t>
            </a:r>
            <a:r>
              <a:rPr lang="en-US" sz="2400" dirty="0" err="1" smtClean="0"/>
              <a:t>url</a:t>
            </a:r>
            <a:r>
              <a:rPr lang="en-US" sz="2400" dirty="0" smtClean="0"/>
              <a:t>("c:\InetPub\MyPixs\comet.jpg"); }</a:t>
            </a:r>
            <a:endParaRPr lang="zh-CN" altLang="en-US" sz="2400"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lstStyle/>
          <a:p>
            <a:pPr>
              <a:buFont typeface="Wingdings 2" pitchFamily="18" charset="2"/>
              <a:buNone/>
              <a:defRPr/>
            </a:pPr>
            <a:r>
              <a:rPr lang="en-US" sz="2400" b="1" dirty="0" smtClean="0">
                <a:solidFill>
                  <a:schemeClr val="tx2">
                    <a:lumMod val="50000"/>
                    <a:lumOff val="50000"/>
                  </a:schemeClr>
                </a:solidFill>
              </a:rPr>
              <a:t>background-repeat</a:t>
            </a:r>
            <a:r>
              <a:rPr lang="zh-CN" altLang="en-US" sz="2400" b="1" dirty="0" smtClean="0">
                <a:solidFill>
                  <a:schemeClr val="tx2">
                    <a:lumMod val="50000"/>
                    <a:lumOff val="50000"/>
                  </a:schemeClr>
                </a:solidFill>
              </a:rPr>
              <a:t>设置或检索对象的背景图像</a:t>
            </a:r>
            <a:endParaRPr lang="en-US" sz="2400" b="1" dirty="0" smtClean="0">
              <a:solidFill>
                <a:schemeClr val="tx2">
                  <a:lumMod val="50000"/>
                  <a:lumOff val="50000"/>
                </a:schemeClr>
              </a:solidFill>
            </a:endParaRPr>
          </a:p>
          <a:p>
            <a:pPr>
              <a:buFont typeface="Wingdings 2" pitchFamily="18" charset="2"/>
              <a:buNone/>
              <a:defRPr/>
            </a:pPr>
            <a:r>
              <a:rPr lang="zh-CN" altLang="en-US" sz="2400" dirty="0" smtClean="0"/>
              <a:t>语法： </a:t>
            </a:r>
            <a:endParaRPr lang="en-US" sz="2400" dirty="0" smtClean="0"/>
          </a:p>
          <a:p>
            <a:pPr>
              <a:buFont typeface="Wingdings 2" pitchFamily="18" charset="2"/>
              <a:buNone/>
              <a:defRPr/>
            </a:pPr>
            <a:r>
              <a:rPr lang="en-US" sz="2400" i="1" dirty="0" smtClean="0"/>
              <a:t>Background-</a:t>
            </a:r>
            <a:r>
              <a:rPr lang="en-US" sz="2400" i="1" dirty="0" err="1" smtClean="0"/>
              <a:t>repeat:no</a:t>
            </a:r>
            <a:r>
              <a:rPr lang="en-US" sz="2400" i="1" dirty="0" smtClean="0"/>
              <a:t>-</a:t>
            </a:r>
            <a:r>
              <a:rPr lang="en-US" sz="2400" i="1" dirty="0" err="1" smtClean="0"/>
              <a:t>repeat|repeat</a:t>
            </a:r>
            <a:r>
              <a:rPr lang="en-US" sz="2400" i="1" dirty="0" smtClean="0"/>
              <a:t>-</a:t>
            </a:r>
            <a:r>
              <a:rPr lang="en-US" sz="2400" i="1" dirty="0" err="1" smtClean="0"/>
              <a:t>x|repeat</a:t>
            </a:r>
            <a:r>
              <a:rPr lang="en-US" sz="2400" i="1" dirty="0" smtClean="0"/>
              <a:t>-y;</a:t>
            </a:r>
          </a:p>
          <a:p>
            <a:pPr>
              <a:buFont typeface="Wingdings 2" pitchFamily="18" charset="2"/>
              <a:buNone/>
              <a:defRPr/>
            </a:pPr>
            <a:r>
              <a:rPr lang="zh-CN" altLang="en-US" sz="2400" dirty="0" smtClean="0"/>
              <a:t>参数： </a:t>
            </a:r>
            <a:br>
              <a:rPr lang="zh-CN" altLang="en-US" sz="2400" dirty="0" smtClean="0"/>
            </a:br>
            <a:r>
              <a:rPr lang="en-US" altLang="zh-CN" sz="2400" dirty="0" err="1" smtClean="0"/>
              <a:t>url</a:t>
            </a:r>
            <a:r>
              <a:rPr lang="zh-CN" altLang="en-US" sz="2400" dirty="0" smtClean="0"/>
              <a:t>：图像的路径</a:t>
            </a:r>
            <a:endParaRPr lang="en-US" altLang="zh-CN" sz="2400" dirty="0" smtClean="0"/>
          </a:p>
          <a:p>
            <a:pPr>
              <a:buFont typeface="Wingdings 2" pitchFamily="18" charset="2"/>
              <a:buNone/>
              <a:defRPr/>
            </a:pPr>
            <a:r>
              <a:rPr lang="zh-CN" altLang="en-US" sz="2400" dirty="0" smtClean="0"/>
              <a:t>例如：</a:t>
            </a:r>
            <a:endParaRPr lang="en-US" altLang="zh-CN" sz="2400" dirty="0" smtClean="0"/>
          </a:p>
          <a:p>
            <a:pPr>
              <a:buFont typeface="Wingdings 2" pitchFamily="18" charset="2"/>
              <a:buNone/>
              <a:defRPr/>
            </a:pPr>
            <a:r>
              <a:rPr lang="en-US" sz="2400" dirty="0" smtClean="0"/>
              <a:t>     p { background-image: </a:t>
            </a:r>
            <a:r>
              <a:rPr lang="en-US" sz="2400" dirty="0" err="1" smtClean="0"/>
              <a:t>url</a:t>
            </a:r>
            <a:r>
              <a:rPr lang="en-US" sz="2400" dirty="0" smtClean="0"/>
              <a:t>("comet.jpg") repeat-x; }</a:t>
            </a:r>
            <a:br>
              <a:rPr lang="en-US" sz="2400" dirty="0" smtClean="0"/>
            </a:br>
            <a:r>
              <a:rPr lang="en-US" sz="2400" dirty="0" err="1" smtClean="0"/>
              <a:t>blockquote</a:t>
            </a:r>
            <a:r>
              <a:rPr lang="en-US" sz="2400" dirty="0" smtClean="0"/>
              <a:t> { background-image: </a:t>
            </a:r>
            <a:r>
              <a:rPr lang="en-US" sz="2400" dirty="0" err="1" smtClean="0"/>
              <a:t>url</a:t>
            </a:r>
            <a:r>
              <a:rPr lang="en-US" sz="2400" dirty="0" smtClean="0"/>
              <a:t>("c:\InetPub\MyPixs\comet.jpg"); }</a:t>
            </a:r>
            <a:endParaRPr lang="zh-CN" altLang="en-US" sz="2400"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500"/>
            <a:ext cx="8229600" cy="5554663"/>
          </a:xfrm>
        </p:spPr>
        <p:txBody>
          <a:bodyPr>
            <a:normAutofit lnSpcReduction="10000"/>
          </a:bodyPr>
          <a:lstStyle/>
          <a:p>
            <a:pPr>
              <a:buFont typeface="Wingdings 2" pitchFamily="18" charset="2"/>
              <a:buNone/>
              <a:defRPr/>
            </a:pPr>
            <a:r>
              <a:rPr lang="en-US" sz="2400" b="1" dirty="0" smtClean="0">
                <a:solidFill>
                  <a:schemeClr val="tx2">
                    <a:lumMod val="50000"/>
                    <a:lumOff val="50000"/>
                  </a:schemeClr>
                </a:solidFill>
              </a:rPr>
              <a:t>background-position</a:t>
            </a:r>
            <a:r>
              <a:rPr lang="zh-CN" altLang="en-US" sz="2400" b="1" dirty="0" smtClean="0">
                <a:solidFill>
                  <a:schemeClr val="tx2">
                    <a:lumMod val="50000"/>
                    <a:lumOff val="50000"/>
                  </a:schemeClr>
                </a:solidFill>
              </a:rPr>
              <a:t>设置或检索对象的背景图像位置</a:t>
            </a:r>
            <a:endParaRPr lang="en-US" sz="2400" b="1" dirty="0" smtClean="0">
              <a:solidFill>
                <a:schemeClr val="tx2">
                  <a:lumMod val="50000"/>
                  <a:lumOff val="50000"/>
                </a:schemeClr>
              </a:solidFill>
            </a:endParaRPr>
          </a:p>
          <a:p>
            <a:pPr>
              <a:buFont typeface="Wingdings 2" pitchFamily="18" charset="2"/>
              <a:buNone/>
              <a:defRPr/>
            </a:pPr>
            <a:r>
              <a:rPr lang="zh-CN" altLang="en-US" sz="2400" dirty="0" smtClean="0"/>
              <a:t>语法： </a:t>
            </a:r>
            <a:br>
              <a:rPr lang="zh-CN" altLang="en-US" sz="2400" dirty="0" smtClean="0"/>
            </a:br>
            <a:r>
              <a:rPr lang="en-US" sz="2400" dirty="0" smtClean="0"/>
              <a:t>background-position : </a:t>
            </a:r>
            <a:r>
              <a:rPr lang="en-US" sz="2400" i="1" dirty="0" smtClean="0"/>
              <a:t>length </a:t>
            </a:r>
            <a:r>
              <a:rPr lang="en-US" sz="2400" dirty="0" smtClean="0"/>
              <a:t>||</a:t>
            </a:r>
            <a:r>
              <a:rPr lang="en-US" sz="2400" i="1" dirty="0" smtClean="0"/>
              <a:t> length</a:t>
            </a:r>
            <a:r>
              <a:rPr lang="en-US" sz="2400" dirty="0" smtClean="0"/>
              <a:t/>
            </a:r>
            <a:br>
              <a:rPr lang="en-US" sz="2400" dirty="0" smtClean="0"/>
            </a:br>
            <a:r>
              <a:rPr lang="en-US" sz="2400" dirty="0" smtClean="0"/>
              <a:t>background-position : </a:t>
            </a:r>
            <a:r>
              <a:rPr lang="en-US" sz="2400" i="1" dirty="0" smtClean="0"/>
              <a:t>position </a:t>
            </a:r>
            <a:r>
              <a:rPr lang="en-US" sz="2400" dirty="0" smtClean="0"/>
              <a:t>||</a:t>
            </a:r>
            <a:r>
              <a:rPr lang="en-US" sz="2400" i="1" dirty="0" smtClean="0"/>
              <a:t> position</a:t>
            </a:r>
          </a:p>
          <a:p>
            <a:pPr>
              <a:buFont typeface="Wingdings 2" pitchFamily="18" charset="2"/>
              <a:buNone/>
              <a:defRPr/>
            </a:pPr>
            <a:r>
              <a:rPr lang="zh-CN" altLang="en-US" sz="2400" dirty="0" smtClean="0"/>
              <a:t>参数： </a:t>
            </a:r>
            <a:br>
              <a:rPr lang="zh-CN" altLang="en-US" sz="2400" dirty="0" smtClean="0"/>
            </a:br>
            <a:r>
              <a:rPr lang="en-US" sz="2000" i="1" dirty="0" smtClean="0"/>
              <a:t>length : </a:t>
            </a:r>
            <a:r>
              <a:rPr lang="en-US" sz="2000" dirty="0" smtClean="0"/>
              <a:t>　</a:t>
            </a:r>
            <a:r>
              <a:rPr lang="zh-CN" altLang="en-US" sz="2000" dirty="0" smtClean="0"/>
              <a:t>百分数 </a:t>
            </a:r>
            <a:r>
              <a:rPr lang="en-US" altLang="zh-CN" sz="2000" dirty="0" smtClean="0"/>
              <a:t>| </a:t>
            </a:r>
            <a:r>
              <a:rPr lang="zh-CN" altLang="en-US" sz="2000" dirty="0" smtClean="0"/>
              <a:t>由浮点数字和单位标识符组成的长度值。</a:t>
            </a:r>
            <a:br>
              <a:rPr lang="zh-CN" altLang="en-US" sz="2000" dirty="0" smtClean="0"/>
            </a:br>
            <a:r>
              <a:rPr lang="en-US" sz="2000" i="1" dirty="0" smtClean="0"/>
              <a:t>position : </a:t>
            </a:r>
            <a:r>
              <a:rPr lang="en-US" sz="2000" dirty="0" smtClean="0"/>
              <a:t>　top | center | bottom | left | center | right </a:t>
            </a:r>
            <a:endParaRPr lang="en-US" altLang="zh-CN" sz="2400" dirty="0" smtClean="0"/>
          </a:p>
          <a:p>
            <a:pPr>
              <a:buFont typeface="Wingdings 2" pitchFamily="18" charset="2"/>
              <a:buNone/>
              <a:defRPr/>
            </a:pPr>
            <a:r>
              <a:rPr lang="zh-CN" altLang="en-US" sz="2400" dirty="0" smtClean="0"/>
              <a:t>例如：</a:t>
            </a:r>
            <a:endParaRPr lang="en-US" altLang="zh-CN" sz="2400" dirty="0" smtClean="0"/>
          </a:p>
          <a:p>
            <a:pPr>
              <a:buFont typeface="Wingdings 2" pitchFamily="18" charset="2"/>
              <a:buNone/>
              <a:defRPr/>
            </a:pPr>
            <a:r>
              <a:rPr lang="en-US" sz="2000" dirty="0" smtClean="0"/>
              <a:t>      div { background: </a:t>
            </a:r>
            <a:r>
              <a:rPr lang="en-US" sz="2000" dirty="0" err="1" smtClean="0"/>
              <a:t>url</a:t>
            </a:r>
            <a:r>
              <a:rPr lang="en-US" sz="2000" dirty="0" smtClean="0"/>
              <a:t>("images/aardvark.gif"); background-position: 35% 80%; } </a:t>
            </a:r>
            <a:br>
              <a:rPr lang="en-US" sz="2000" dirty="0" smtClean="0"/>
            </a:br>
            <a:r>
              <a:rPr lang="en-US" sz="2000" dirty="0" smtClean="0"/>
              <a:t>menu { background: </a:t>
            </a:r>
            <a:r>
              <a:rPr lang="en-US" sz="2000" dirty="0" err="1" smtClean="0"/>
              <a:t>url</a:t>
            </a:r>
            <a:r>
              <a:rPr lang="en-US" sz="2000" dirty="0" smtClean="0"/>
              <a:t>("images/aardvark.gif"); background-position: 35% 2.5cm; } </a:t>
            </a:r>
            <a:br>
              <a:rPr lang="en-US" sz="2000" dirty="0" smtClean="0"/>
            </a:br>
            <a:r>
              <a:rPr lang="en-US" sz="2000" dirty="0" smtClean="0"/>
              <a:t>a { background: </a:t>
            </a:r>
            <a:r>
              <a:rPr lang="en-US" sz="2000" dirty="0" err="1" smtClean="0"/>
              <a:t>url</a:t>
            </a:r>
            <a:r>
              <a:rPr lang="en-US" sz="2000" dirty="0" smtClean="0"/>
              <a:t>("images/aardvark.gif"); background-position: 3.25in; } </a:t>
            </a:r>
            <a:br>
              <a:rPr lang="en-US" sz="2000" dirty="0" smtClean="0"/>
            </a:br>
            <a:r>
              <a:rPr lang="en-US" sz="2000" dirty="0" smtClean="0"/>
              <a:t>body { background: </a:t>
            </a:r>
            <a:r>
              <a:rPr lang="en-US" sz="2000" dirty="0" err="1" smtClean="0"/>
              <a:t>url</a:t>
            </a:r>
            <a:r>
              <a:rPr lang="en-US" sz="2000" dirty="0" smtClean="0"/>
              <a:t>("images/aardvark.gif"); background-position: top right; }</a:t>
            </a:r>
            <a:endParaRPr lang="zh-CN" altLang="en-US" sz="2000"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88" y="571500"/>
            <a:ext cx="8572500" cy="5554663"/>
          </a:xfrm>
        </p:spPr>
        <p:txBody>
          <a:bodyPr/>
          <a:lstStyle/>
          <a:p>
            <a:pPr>
              <a:buFont typeface="Wingdings 2" pitchFamily="18" charset="2"/>
              <a:buNone/>
              <a:defRPr/>
            </a:pPr>
            <a:r>
              <a:rPr lang="en-US" sz="2400" b="1" dirty="0" smtClean="0">
                <a:solidFill>
                  <a:schemeClr val="tx2">
                    <a:lumMod val="50000"/>
                    <a:lumOff val="50000"/>
                  </a:schemeClr>
                </a:solidFill>
              </a:rPr>
              <a:t>background-position-x</a:t>
            </a:r>
            <a:r>
              <a:rPr lang="zh-CN" altLang="en-US" sz="2400" b="1" dirty="0" smtClean="0">
                <a:solidFill>
                  <a:schemeClr val="tx2">
                    <a:lumMod val="50000"/>
                    <a:lumOff val="50000"/>
                  </a:schemeClr>
                </a:solidFill>
              </a:rPr>
              <a:t>设置或检索对象的背景图像横坐标位置</a:t>
            </a:r>
            <a:endParaRPr lang="en-US" sz="2400" b="1" dirty="0" smtClean="0">
              <a:solidFill>
                <a:schemeClr val="tx2">
                  <a:lumMod val="50000"/>
                  <a:lumOff val="50000"/>
                </a:schemeClr>
              </a:solidFill>
            </a:endParaRPr>
          </a:p>
          <a:p>
            <a:pPr>
              <a:buFont typeface="Wingdings 2" pitchFamily="18" charset="2"/>
              <a:buNone/>
              <a:defRPr/>
            </a:pPr>
            <a:r>
              <a:rPr lang="zh-CN" altLang="en-US" sz="2400" dirty="0" smtClean="0"/>
              <a:t>语法： </a:t>
            </a:r>
            <a:br>
              <a:rPr lang="zh-CN" altLang="en-US" sz="2400" dirty="0" smtClean="0"/>
            </a:br>
            <a:r>
              <a:rPr lang="en-US" sz="2400" dirty="0" smtClean="0"/>
              <a:t>background-position-x : </a:t>
            </a:r>
            <a:r>
              <a:rPr lang="en-US" sz="2400" i="1" dirty="0" smtClean="0"/>
              <a:t>length </a:t>
            </a:r>
            <a:r>
              <a:rPr lang="en-US" sz="2400" dirty="0" smtClean="0"/>
              <a:t>| left | center | right </a:t>
            </a:r>
            <a:endParaRPr lang="en-US" sz="2400" i="1" dirty="0" smtClean="0"/>
          </a:p>
          <a:p>
            <a:pPr>
              <a:buFont typeface="Wingdings 2" pitchFamily="18" charset="2"/>
              <a:buNone/>
              <a:defRPr/>
            </a:pPr>
            <a:r>
              <a:rPr lang="zh-CN" altLang="en-US" sz="2400" dirty="0" smtClean="0"/>
              <a:t>参数： </a:t>
            </a:r>
            <a:br>
              <a:rPr lang="zh-CN" altLang="en-US" sz="2400" dirty="0" smtClean="0"/>
            </a:br>
            <a:r>
              <a:rPr lang="en-US" altLang="zh-CN" sz="2000" i="1" dirty="0" smtClean="0"/>
              <a:t>length : </a:t>
            </a:r>
            <a:r>
              <a:rPr lang="zh-CN" altLang="en-US" sz="2000" dirty="0" smtClean="0"/>
              <a:t>　百分数 </a:t>
            </a:r>
            <a:r>
              <a:rPr lang="en-US" altLang="zh-CN" sz="2000" dirty="0" smtClean="0"/>
              <a:t>| </a:t>
            </a:r>
            <a:r>
              <a:rPr lang="zh-CN" altLang="en-US" sz="2000" dirty="0" smtClean="0"/>
              <a:t>由浮点数字和单位标识符组成的长度值。</a:t>
            </a:r>
            <a:br>
              <a:rPr lang="zh-CN" altLang="en-US" sz="2000" dirty="0" smtClean="0"/>
            </a:br>
            <a:r>
              <a:rPr lang="en-US" altLang="zh-CN" sz="2000" dirty="0" smtClean="0"/>
              <a:t>left : </a:t>
            </a:r>
            <a:r>
              <a:rPr lang="zh-CN" altLang="en-US" sz="2000" dirty="0" smtClean="0"/>
              <a:t>　居左 </a:t>
            </a:r>
            <a:br>
              <a:rPr lang="zh-CN" altLang="en-US" sz="2000" dirty="0" smtClean="0"/>
            </a:br>
            <a:r>
              <a:rPr lang="en-US" altLang="zh-CN" sz="2000" dirty="0" smtClean="0"/>
              <a:t>center : </a:t>
            </a:r>
            <a:r>
              <a:rPr lang="zh-CN" altLang="en-US" sz="2000" dirty="0" smtClean="0"/>
              <a:t>　居中 </a:t>
            </a:r>
            <a:br>
              <a:rPr lang="zh-CN" altLang="en-US" sz="2000" dirty="0" smtClean="0"/>
            </a:br>
            <a:r>
              <a:rPr lang="en-US" altLang="zh-CN" sz="2000" dirty="0" smtClean="0"/>
              <a:t>right : </a:t>
            </a:r>
            <a:r>
              <a:rPr lang="zh-CN" altLang="en-US" sz="2000" dirty="0" smtClean="0"/>
              <a:t>　居右 </a:t>
            </a:r>
            <a:endParaRPr lang="en-US" altLang="zh-CN" sz="2400" dirty="0" smtClean="0"/>
          </a:p>
          <a:p>
            <a:pPr>
              <a:buFont typeface="Wingdings 2" pitchFamily="18" charset="2"/>
              <a:buNone/>
              <a:defRPr/>
            </a:pPr>
            <a:r>
              <a:rPr lang="zh-CN" altLang="en-US" sz="2400" dirty="0" smtClean="0"/>
              <a:t>例如：</a:t>
            </a:r>
            <a:endParaRPr lang="en-US" altLang="zh-CN" sz="2400" dirty="0" smtClean="0"/>
          </a:p>
          <a:p>
            <a:pPr>
              <a:buFont typeface="Wingdings 2" pitchFamily="18" charset="2"/>
              <a:buNone/>
              <a:defRPr/>
            </a:pPr>
            <a:r>
              <a:rPr lang="en-US" sz="2000" dirty="0" smtClean="0"/>
              <a:t>     { background-image: </a:t>
            </a:r>
            <a:r>
              <a:rPr lang="en-US" sz="2000" dirty="0" err="1" smtClean="0"/>
              <a:t>url</a:t>
            </a:r>
            <a:r>
              <a:rPr lang="en-US" sz="2000" dirty="0" smtClean="0"/>
              <a:t>("images/aardvark.gif"); background-position-x: 35%; }</a:t>
            </a:r>
            <a:endParaRPr lang="zh-CN" altLang="en-US" sz="2000"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50" y="571500"/>
            <a:ext cx="8501063" cy="5554663"/>
          </a:xfrm>
        </p:spPr>
        <p:txBody>
          <a:bodyPr/>
          <a:lstStyle/>
          <a:p>
            <a:pPr>
              <a:buFont typeface="Wingdings 2" pitchFamily="18" charset="2"/>
              <a:buNone/>
              <a:defRPr/>
            </a:pPr>
            <a:r>
              <a:rPr lang="en-US" sz="2400" b="1" dirty="0" smtClean="0">
                <a:solidFill>
                  <a:schemeClr val="tx2">
                    <a:lumMod val="50000"/>
                    <a:lumOff val="50000"/>
                  </a:schemeClr>
                </a:solidFill>
              </a:rPr>
              <a:t>background-position-y</a:t>
            </a:r>
            <a:r>
              <a:rPr lang="zh-CN" altLang="en-US" sz="2400" b="1" dirty="0" smtClean="0">
                <a:solidFill>
                  <a:schemeClr val="tx2">
                    <a:lumMod val="50000"/>
                    <a:lumOff val="50000"/>
                  </a:schemeClr>
                </a:solidFill>
              </a:rPr>
              <a:t>设置或检索对象的背景图像纵坐标位置</a:t>
            </a:r>
            <a:endParaRPr lang="en-US" sz="2400" b="1" dirty="0" smtClean="0">
              <a:solidFill>
                <a:schemeClr val="tx2">
                  <a:lumMod val="50000"/>
                  <a:lumOff val="50000"/>
                </a:schemeClr>
              </a:solidFill>
            </a:endParaRPr>
          </a:p>
          <a:p>
            <a:pPr>
              <a:buFont typeface="Wingdings 2" pitchFamily="18" charset="2"/>
              <a:buNone/>
              <a:defRPr/>
            </a:pPr>
            <a:r>
              <a:rPr lang="zh-CN" altLang="en-US" sz="2400" dirty="0" smtClean="0"/>
              <a:t>语法： </a:t>
            </a:r>
            <a:br>
              <a:rPr lang="zh-CN" altLang="en-US" sz="2400" dirty="0" smtClean="0"/>
            </a:br>
            <a:r>
              <a:rPr lang="en-US" sz="2400" dirty="0" smtClean="0"/>
              <a:t>background-position-y: </a:t>
            </a:r>
            <a:r>
              <a:rPr lang="en-US" sz="2400" i="1" dirty="0" smtClean="0"/>
              <a:t>length </a:t>
            </a:r>
            <a:r>
              <a:rPr lang="en-US" sz="2400" dirty="0" smtClean="0"/>
              <a:t>| </a:t>
            </a:r>
            <a:r>
              <a:rPr lang="en-US" altLang="zh-CN" sz="2400" dirty="0" smtClean="0"/>
              <a:t>top</a:t>
            </a:r>
            <a:r>
              <a:rPr lang="en-US" sz="2400" dirty="0" smtClean="0"/>
              <a:t> | center | bottom</a:t>
            </a:r>
            <a:endParaRPr lang="en-US" sz="2400" i="1" dirty="0" smtClean="0"/>
          </a:p>
          <a:p>
            <a:pPr>
              <a:buFont typeface="Wingdings 2" pitchFamily="18" charset="2"/>
              <a:buNone/>
              <a:defRPr/>
            </a:pPr>
            <a:r>
              <a:rPr lang="zh-CN" altLang="en-US" sz="2400" dirty="0" smtClean="0"/>
              <a:t>参数： </a:t>
            </a:r>
            <a:br>
              <a:rPr lang="zh-CN" altLang="en-US" sz="2400" dirty="0" smtClean="0"/>
            </a:br>
            <a:r>
              <a:rPr lang="en-US" altLang="zh-CN" sz="2000" i="1" dirty="0" smtClean="0"/>
              <a:t>length : </a:t>
            </a:r>
            <a:r>
              <a:rPr lang="zh-CN" altLang="en-US" sz="2000" dirty="0" smtClean="0"/>
              <a:t>　百分数 </a:t>
            </a:r>
            <a:r>
              <a:rPr lang="en-US" altLang="zh-CN" sz="2000" dirty="0" smtClean="0"/>
              <a:t>| </a:t>
            </a:r>
            <a:r>
              <a:rPr lang="zh-CN" altLang="en-US" sz="2000" dirty="0" smtClean="0"/>
              <a:t>由浮点数字和单位标识符组成的长度值。</a:t>
            </a:r>
            <a:br>
              <a:rPr lang="zh-CN" altLang="en-US" sz="2000" dirty="0" smtClean="0"/>
            </a:br>
            <a:r>
              <a:rPr lang="en-US" altLang="zh-CN" sz="2000" dirty="0" smtClean="0"/>
              <a:t>top : </a:t>
            </a:r>
            <a:r>
              <a:rPr lang="zh-CN" altLang="en-US" sz="2000" dirty="0" smtClean="0"/>
              <a:t>　顶端对齐</a:t>
            </a:r>
            <a:br>
              <a:rPr lang="zh-CN" altLang="en-US" sz="2000" dirty="0" smtClean="0"/>
            </a:br>
            <a:r>
              <a:rPr lang="en-US" altLang="zh-CN" sz="2000" dirty="0" smtClean="0"/>
              <a:t>center : </a:t>
            </a:r>
            <a:r>
              <a:rPr lang="zh-CN" altLang="en-US" sz="2000" dirty="0" smtClean="0"/>
              <a:t>　居中 对齐</a:t>
            </a:r>
            <a:br>
              <a:rPr lang="zh-CN" altLang="en-US" sz="2000" dirty="0" smtClean="0"/>
            </a:br>
            <a:r>
              <a:rPr lang="en-US" altLang="zh-CN" sz="2000" dirty="0" smtClean="0"/>
              <a:t>bottom : </a:t>
            </a:r>
            <a:r>
              <a:rPr lang="zh-CN" altLang="en-US" sz="2000" dirty="0" smtClean="0"/>
              <a:t>底部对齐 </a:t>
            </a:r>
            <a:endParaRPr lang="en-US" altLang="zh-CN" sz="2400" dirty="0" smtClean="0"/>
          </a:p>
          <a:p>
            <a:pPr>
              <a:buFont typeface="Wingdings 2" pitchFamily="18" charset="2"/>
              <a:buNone/>
              <a:defRPr/>
            </a:pPr>
            <a:r>
              <a:rPr lang="zh-CN" altLang="en-US" sz="2400" dirty="0" smtClean="0"/>
              <a:t>例如：</a:t>
            </a:r>
            <a:endParaRPr lang="en-US" altLang="zh-CN" sz="2400" dirty="0" smtClean="0"/>
          </a:p>
          <a:p>
            <a:pPr>
              <a:buFont typeface="Wingdings 2" pitchFamily="18" charset="2"/>
              <a:buNone/>
              <a:defRPr/>
            </a:pPr>
            <a:r>
              <a:rPr lang="en-US" sz="2000" dirty="0" smtClean="0"/>
              <a:t>     { background-image: </a:t>
            </a:r>
            <a:r>
              <a:rPr lang="en-US" sz="2000" dirty="0" err="1" smtClean="0"/>
              <a:t>url</a:t>
            </a:r>
            <a:r>
              <a:rPr lang="en-US" sz="2000" dirty="0" smtClean="0"/>
              <a:t>("images/aardvark.gif</a:t>
            </a:r>
            <a:r>
              <a:rPr lang="en-US" sz="2000" smtClean="0"/>
              <a:t>"); background-position-y: </a:t>
            </a:r>
            <a:r>
              <a:rPr lang="en-US" sz="2000" dirty="0" smtClean="0"/>
              <a:t>35%; }</a:t>
            </a:r>
            <a:endParaRPr lang="zh-CN" altLang="en-US" sz="2000"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p:cNvSpPr>
            <a:spLocks noGrp="1"/>
          </p:cNvSpPr>
          <p:nvPr>
            <p:ph idx="1"/>
          </p:nvPr>
        </p:nvSpPr>
        <p:spPr>
          <a:xfrm>
            <a:off x="457200" y="571500"/>
            <a:ext cx="8229600" cy="5554663"/>
          </a:xfrm>
        </p:spPr>
        <p:txBody>
          <a:bodyPr/>
          <a:lstStyle/>
          <a:p>
            <a:r>
              <a:rPr lang="zh-CN" altLang="en-US" dirty="0" smtClean="0"/>
              <a:t>定位</a:t>
            </a:r>
            <a:r>
              <a:rPr lang="en-US" altLang="zh-CN" dirty="0" smtClean="0"/>
              <a:t>position</a:t>
            </a:r>
          </a:p>
          <a:p>
            <a:pPr>
              <a:buFont typeface="Wingdings 2" pitchFamily="18" charset="2"/>
              <a:buNone/>
            </a:pPr>
            <a:r>
              <a:rPr lang="en-US" altLang="zh-CN" sz="2400" b="1" dirty="0" smtClean="0">
                <a:solidFill>
                  <a:schemeClr val="tx2">
                    <a:lumMod val="50000"/>
                    <a:lumOff val="50000"/>
                  </a:schemeClr>
                </a:solidFill>
              </a:rPr>
              <a:t>position</a:t>
            </a:r>
            <a:r>
              <a:rPr lang="zh-CN" altLang="en-US" sz="2400" b="1" dirty="0" smtClean="0">
                <a:solidFill>
                  <a:schemeClr val="tx2">
                    <a:lumMod val="50000"/>
                    <a:lumOff val="50000"/>
                  </a:schemeClr>
                </a:solidFill>
              </a:rPr>
              <a:t>检索对象的定位方式</a:t>
            </a:r>
            <a:endParaRPr lang="en-US" altLang="zh-CN" sz="2400" b="1" dirty="0" smtClean="0">
              <a:solidFill>
                <a:schemeClr val="tx2">
                  <a:lumMod val="50000"/>
                  <a:lumOff val="50000"/>
                </a:schemeClr>
              </a:solidFill>
            </a:endParaRPr>
          </a:p>
          <a:p>
            <a:pPr>
              <a:buFont typeface="Wingdings 2" pitchFamily="18" charset="2"/>
              <a:buNone/>
            </a:pPr>
            <a:r>
              <a:rPr lang="zh-CN" altLang="en-US" sz="2000" dirty="0" smtClean="0"/>
              <a:t>语法：</a:t>
            </a:r>
            <a:br>
              <a:rPr lang="zh-CN" altLang="en-US" sz="2000" dirty="0" smtClean="0"/>
            </a:br>
            <a:r>
              <a:rPr lang="en-US" altLang="zh-CN" sz="2000" dirty="0" smtClean="0"/>
              <a:t>position : static | absolute | fixed | relative </a:t>
            </a:r>
          </a:p>
          <a:p>
            <a:pPr>
              <a:buFont typeface="Wingdings 2" pitchFamily="18" charset="2"/>
              <a:buNone/>
            </a:pPr>
            <a:r>
              <a:rPr lang="zh-CN" altLang="en-US" sz="2000" dirty="0" smtClean="0"/>
              <a:t>参数： </a:t>
            </a:r>
            <a:br>
              <a:rPr lang="zh-CN" altLang="en-US" sz="2000" dirty="0" smtClean="0"/>
            </a:br>
            <a:r>
              <a:rPr lang="en-US" altLang="zh-CN" sz="2000" dirty="0" smtClean="0"/>
              <a:t>static : </a:t>
            </a:r>
            <a:r>
              <a:rPr lang="en-US" sz="2000" dirty="0" smtClean="0">
                <a:ea typeface="华文楷体" pitchFamily="2" charset="-122"/>
              </a:rPr>
              <a:t>　</a:t>
            </a:r>
            <a:r>
              <a:rPr lang="zh-CN" altLang="en-US" sz="2000" dirty="0" smtClean="0"/>
              <a:t>无特殊定位，对象遵循</a:t>
            </a:r>
            <a:r>
              <a:rPr lang="en-US" altLang="zh-CN" sz="2000" dirty="0" smtClean="0"/>
              <a:t>HTML</a:t>
            </a:r>
            <a:r>
              <a:rPr lang="zh-CN" altLang="en-US" sz="2000" dirty="0" smtClean="0"/>
              <a:t>定位规则</a:t>
            </a:r>
            <a:br>
              <a:rPr lang="zh-CN" altLang="en-US" sz="2000" dirty="0" smtClean="0"/>
            </a:br>
            <a:r>
              <a:rPr lang="en-US" altLang="zh-CN" sz="2000" dirty="0" smtClean="0"/>
              <a:t>absolute : </a:t>
            </a:r>
            <a:r>
              <a:rPr lang="en-US" sz="2000" dirty="0" smtClean="0">
                <a:ea typeface="华文楷体" pitchFamily="2" charset="-122"/>
              </a:rPr>
              <a:t>　</a:t>
            </a:r>
            <a:r>
              <a:rPr lang="zh-CN" altLang="en-US" sz="2000" dirty="0" smtClean="0"/>
              <a:t>将对象从文档流中拖出，使用</a:t>
            </a:r>
            <a:r>
              <a:rPr lang="en-US" altLang="zh-CN" sz="2000" dirty="0" err="1" smtClean="0">
                <a:hlinkClick r:id="rId2" action="ppaction://hlinkfile"/>
              </a:rPr>
              <a:t>left</a:t>
            </a:r>
            <a:r>
              <a:rPr lang="en-US" sz="2000" dirty="0" err="1" smtClean="0">
                <a:ea typeface="华文楷体" pitchFamily="2" charset="-122"/>
              </a:rPr>
              <a:t>，</a:t>
            </a:r>
            <a:r>
              <a:rPr lang="en-US" altLang="zh-CN" sz="2000" dirty="0" err="1" smtClean="0">
                <a:hlinkClick r:id="rId3" action="ppaction://hlinkfile"/>
              </a:rPr>
              <a:t>right</a:t>
            </a:r>
            <a:r>
              <a:rPr lang="en-US" sz="2000" dirty="0" err="1" smtClean="0">
                <a:ea typeface="华文楷体" pitchFamily="2" charset="-122"/>
              </a:rPr>
              <a:t>，</a:t>
            </a:r>
            <a:r>
              <a:rPr lang="en-US" altLang="zh-CN" sz="2000" dirty="0" err="1" smtClean="0">
                <a:hlinkClick r:id="rId4" action="ppaction://hlinkfile"/>
              </a:rPr>
              <a:t>top</a:t>
            </a:r>
            <a:r>
              <a:rPr lang="en-US" sz="2000" dirty="0" err="1" smtClean="0">
                <a:ea typeface="华文楷体" pitchFamily="2" charset="-122"/>
              </a:rPr>
              <a:t>，</a:t>
            </a:r>
            <a:r>
              <a:rPr lang="en-US" altLang="zh-CN" sz="2000" dirty="0" err="1" smtClean="0">
                <a:hlinkClick r:id="rId5" action="ppaction://hlinkfile"/>
              </a:rPr>
              <a:t>bottom</a:t>
            </a:r>
            <a:r>
              <a:rPr lang="zh-CN" altLang="en-US" sz="2000" dirty="0" smtClean="0"/>
              <a:t>等属性进行绝对定位。而其层叠通过</a:t>
            </a:r>
            <a:r>
              <a:rPr lang="en-US" altLang="zh-CN" sz="2000" dirty="0" smtClean="0">
                <a:hlinkClick r:id="rId6" action="ppaction://hlinkfile"/>
              </a:rPr>
              <a:t>z-index</a:t>
            </a:r>
            <a:r>
              <a:rPr lang="zh-CN" altLang="en-US" sz="2000" dirty="0" smtClean="0"/>
              <a:t>属性定义。此时对象不具有</a:t>
            </a:r>
            <a:r>
              <a:rPr lang="zh-CN" altLang="en-US" sz="2000" dirty="0" smtClean="0">
                <a:hlinkClick r:id="rId7" action="ppaction://hlinkfile"/>
              </a:rPr>
              <a:t>边距</a:t>
            </a:r>
            <a:r>
              <a:rPr lang="zh-CN" altLang="en-US" sz="2000" dirty="0" smtClean="0"/>
              <a:t>，但仍有</a:t>
            </a:r>
            <a:r>
              <a:rPr lang="zh-CN" altLang="en-US" sz="2000" dirty="0" smtClean="0">
                <a:hlinkClick r:id="rId8" action="ppaction://hlinkfile"/>
              </a:rPr>
              <a:t>补白</a:t>
            </a:r>
            <a:r>
              <a:rPr lang="zh-CN" altLang="en-US" sz="2000" dirty="0" smtClean="0"/>
              <a:t>和</a:t>
            </a:r>
            <a:r>
              <a:rPr lang="zh-CN" altLang="en-US" sz="2000" dirty="0" smtClean="0">
                <a:hlinkClick r:id="rId9" action="ppaction://hlinkfile"/>
              </a:rPr>
              <a:t>边框</a:t>
            </a:r>
            <a:r>
              <a:rPr lang="zh-CN" altLang="en-US" sz="2000" dirty="0" smtClean="0"/>
              <a:t/>
            </a:r>
            <a:br>
              <a:rPr lang="zh-CN" altLang="en-US" sz="2000" dirty="0" smtClean="0"/>
            </a:br>
            <a:r>
              <a:rPr lang="en-US" altLang="zh-CN" sz="2000" dirty="0" smtClean="0"/>
              <a:t>relative : </a:t>
            </a:r>
            <a:r>
              <a:rPr lang="en-US" sz="2000" dirty="0" smtClean="0">
                <a:ea typeface="华文楷体" pitchFamily="2" charset="-122"/>
              </a:rPr>
              <a:t>　</a:t>
            </a:r>
            <a:r>
              <a:rPr lang="zh-CN" altLang="en-US" sz="2000" dirty="0" smtClean="0"/>
              <a:t>对象不可层叠，但将依据</a:t>
            </a:r>
            <a:r>
              <a:rPr lang="en-US" altLang="zh-CN" sz="2000" dirty="0" err="1" smtClean="0">
                <a:hlinkClick r:id="rId2" action="ppaction://hlinkfile"/>
              </a:rPr>
              <a:t>left</a:t>
            </a:r>
            <a:r>
              <a:rPr lang="en-US" sz="2000" dirty="0" err="1" smtClean="0">
                <a:ea typeface="华文楷体" pitchFamily="2" charset="-122"/>
              </a:rPr>
              <a:t>，</a:t>
            </a:r>
            <a:r>
              <a:rPr lang="en-US" altLang="zh-CN" sz="2000" dirty="0" err="1" smtClean="0">
                <a:hlinkClick r:id="rId3" action="ppaction://hlinkfile"/>
              </a:rPr>
              <a:t>right</a:t>
            </a:r>
            <a:r>
              <a:rPr lang="en-US" sz="2000" dirty="0" err="1" smtClean="0">
                <a:ea typeface="华文楷体" pitchFamily="2" charset="-122"/>
              </a:rPr>
              <a:t>，</a:t>
            </a:r>
            <a:r>
              <a:rPr lang="en-US" altLang="zh-CN" sz="2000" dirty="0" err="1" smtClean="0">
                <a:hlinkClick r:id="rId4" action="ppaction://hlinkfile"/>
              </a:rPr>
              <a:t>top</a:t>
            </a:r>
            <a:r>
              <a:rPr lang="en-US" sz="2000" dirty="0" err="1" smtClean="0">
                <a:ea typeface="华文楷体" pitchFamily="2" charset="-122"/>
              </a:rPr>
              <a:t>，</a:t>
            </a:r>
            <a:r>
              <a:rPr lang="en-US" altLang="zh-CN" sz="2000" dirty="0" err="1" smtClean="0">
                <a:hlinkClick r:id="rId5" action="ppaction://hlinkfile"/>
              </a:rPr>
              <a:t>bottom</a:t>
            </a:r>
            <a:r>
              <a:rPr lang="zh-CN" altLang="en-US" sz="2000" dirty="0" smtClean="0"/>
              <a:t>等属性在正常文档流中偏移位置</a:t>
            </a:r>
            <a:br>
              <a:rPr lang="zh-CN" altLang="en-US" sz="2000" dirty="0" smtClean="0"/>
            </a:br>
            <a:r>
              <a:rPr lang="en-US" altLang="zh-CN" sz="2000" dirty="0" smtClean="0"/>
              <a:t>fixed :</a:t>
            </a:r>
            <a:r>
              <a:rPr lang="zh-CN" altLang="en-US" sz="2000" dirty="0" smtClean="0"/>
              <a:t>固定到某一位置</a:t>
            </a:r>
            <a:endParaRPr lang="en-US" altLang="zh-CN" sz="2000" dirty="0" smtClean="0"/>
          </a:p>
          <a:p>
            <a:pPr>
              <a:buFont typeface="Wingdings 2" pitchFamily="18" charset="2"/>
              <a:buNone/>
            </a:pPr>
            <a:r>
              <a:rPr lang="zh-CN" altLang="en-US" sz="2000" dirty="0" smtClean="0"/>
              <a:t>例如：</a:t>
            </a:r>
            <a:endParaRPr lang="en-US" altLang="zh-CN" sz="2000" dirty="0" smtClean="0"/>
          </a:p>
          <a:p>
            <a:pPr>
              <a:buFont typeface="Wingdings 2" pitchFamily="18" charset="2"/>
              <a:buNone/>
            </a:pPr>
            <a:r>
              <a:rPr lang="en-US" sz="2000" dirty="0" smtClean="0">
                <a:ea typeface="华文楷体" pitchFamily="2" charset="-122"/>
              </a:rPr>
              <a:t>     </a:t>
            </a:r>
            <a:r>
              <a:rPr lang="en-US" altLang="zh-CN" sz="2000" dirty="0" smtClean="0"/>
              <a:t>div { position: absolute; bottom: 1in; left: 1in; right: 1in; top: 1in; }</a:t>
            </a:r>
            <a:br>
              <a:rPr lang="en-US" altLang="zh-CN" sz="2000" dirty="0" smtClean="0"/>
            </a:br>
            <a:r>
              <a:rPr lang="en-US" altLang="zh-CN" sz="2000" dirty="0" smtClean="0"/>
              <a:t>div { </a:t>
            </a:r>
            <a:r>
              <a:rPr lang="en-US" altLang="zh-CN" sz="2000" dirty="0" err="1" smtClean="0"/>
              <a:t>position:relative</a:t>
            </a:r>
            <a:r>
              <a:rPr lang="en-US" altLang="zh-CN" sz="2000" dirty="0" smtClean="0"/>
              <a:t>; top:-3px; left:6px; } </a:t>
            </a:r>
            <a:endParaRPr lang="zh-CN" altLang="en-US" sz="20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p:cNvSpPr>
            <a:spLocks noGrp="1"/>
          </p:cNvSpPr>
          <p:nvPr>
            <p:ph idx="1"/>
          </p:nvPr>
        </p:nvSpPr>
        <p:spPr>
          <a:xfrm>
            <a:off x="457200" y="571500"/>
            <a:ext cx="8229600" cy="5554663"/>
          </a:xfrm>
        </p:spPr>
        <p:txBody>
          <a:bodyPr/>
          <a:lstStyle/>
          <a:p>
            <a:pPr>
              <a:buNone/>
            </a:pPr>
            <a:r>
              <a:rPr lang="en-US" sz="2400" b="1" dirty="0" smtClean="0">
                <a:solidFill>
                  <a:schemeClr val="tx2">
                    <a:lumMod val="50000"/>
                    <a:lumOff val="50000"/>
                  </a:schemeClr>
                </a:solidFill>
              </a:rPr>
              <a:t>z-index</a:t>
            </a:r>
            <a:r>
              <a:rPr lang="zh-CN" altLang="en-US" sz="2400" b="1" dirty="0" smtClean="0">
                <a:solidFill>
                  <a:schemeClr val="tx2">
                    <a:lumMod val="50000"/>
                    <a:lumOff val="50000"/>
                  </a:schemeClr>
                </a:solidFill>
              </a:rPr>
              <a:t>检索或设置对象的层叠顺序。</a:t>
            </a:r>
            <a:endParaRPr lang="en-US" altLang="zh-CN" sz="2400" b="1" dirty="0" smtClean="0">
              <a:solidFill>
                <a:schemeClr val="tx2">
                  <a:lumMod val="50000"/>
                  <a:lumOff val="50000"/>
                </a:schemeClr>
              </a:solidFill>
            </a:endParaRPr>
          </a:p>
          <a:p>
            <a:pPr>
              <a:buNone/>
            </a:pPr>
            <a:r>
              <a:rPr lang="zh-CN" altLang="en-US" sz="2000" dirty="0" smtClean="0"/>
              <a:t>语法：</a:t>
            </a:r>
            <a:br>
              <a:rPr lang="zh-CN" altLang="en-US" sz="2000" dirty="0" smtClean="0"/>
            </a:br>
            <a:r>
              <a:rPr lang="en-US" sz="2000" dirty="0" smtClean="0"/>
              <a:t>z-index : auto |</a:t>
            </a:r>
            <a:r>
              <a:rPr lang="en-US" sz="2000" i="1" dirty="0" smtClean="0"/>
              <a:t> number </a:t>
            </a:r>
            <a:endParaRPr lang="en-US" altLang="zh-CN" sz="2000" dirty="0" smtClean="0"/>
          </a:p>
          <a:p>
            <a:pPr>
              <a:buNone/>
            </a:pPr>
            <a:r>
              <a:rPr lang="zh-CN" altLang="en-US" sz="2000" dirty="0" smtClean="0"/>
              <a:t>参数： </a:t>
            </a:r>
            <a:br>
              <a:rPr lang="zh-CN" altLang="en-US" sz="2000" dirty="0" smtClean="0"/>
            </a:br>
            <a:r>
              <a:rPr lang="en-US" altLang="zh-CN" sz="2000" dirty="0" smtClean="0"/>
              <a:t>auto : </a:t>
            </a:r>
            <a:r>
              <a:rPr lang="zh-CN" altLang="en-US" sz="2000" dirty="0" smtClean="0"/>
              <a:t>　遵从其父对象的定位</a:t>
            </a:r>
            <a:br>
              <a:rPr lang="zh-CN" altLang="en-US" sz="2000" dirty="0" smtClean="0"/>
            </a:br>
            <a:r>
              <a:rPr lang="en-US" altLang="zh-CN" sz="2000" i="1" dirty="0" smtClean="0"/>
              <a:t>number : </a:t>
            </a:r>
            <a:r>
              <a:rPr lang="zh-CN" altLang="en-US" sz="2000" dirty="0" smtClean="0"/>
              <a:t>　无单位的整数值。可为负数</a:t>
            </a:r>
            <a:endParaRPr lang="en-US" altLang="zh-CN" sz="2000" dirty="0" smtClean="0"/>
          </a:p>
          <a:p>
            <a:pPr>
              <a:buFont typeface="Wingdings 2" pitchFamily="18" charset="2"/>
              <a:buNone/>
            </a:pPr>
            <a:r>
              <a:rPr lang="zh-CN" altLang="en-US" sz="2000" dirty="0" smtClean="0"/>
              <a:t>例如：</a:t>
            </a:r>
            <a:endParaRPr lang="en-US" altLang="zh-CN" sz="2000" dirty="0" smtClean="0"/>
          </a:p>
          <a:p>
            <a:pPr>
              <a:buNone/>
            </a:pPr>
            <a:r>
              <a:rPr lang="en-US" sz="2000" dirty="0" smtClean="0">
                <a:ea typeface="华文楷体" pitchFamily="2" charset="-122"/>
              </a:rPr>
              <a:t>     </a:t>
            </a:r>
            <a:r>
              <a:rPr lang="en-US" sz="2000" dirty="0" smtClean="0"/>
              <a:t>div { </a:t>
            </a:r>
            <a:r>
              <a:rPr lang="en-US" sz="2000" dirty="0" err="1" smtClean="0"/>
              <a:t>position:absolute</a:t>
            </a:r>
            <a:r>
              <a:rPr lang="en-US" sz="2000" dirty="0" smtClean="0"/>
              <a:t>; z-index:3; width:6px; } </a:t>
            </a:r>
            <a:endParaRPr lang="zh-CN" alt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476250"/>
            <a:ext cx="8229600" cy="5654675"/>
          </a:xfrm>
        </p:spPr>
        <p:txBody>
          <a:bodyPr/>
          <a:lstStyle/>
          <a:p>
            <a:pPr eaLnBrk="1" hangingPunct="1">
              <a:lnSpc>
                <a:spcPct val="90000"/>
              </a:lnSpc>
              <a:buFont typeface="Wingdings" pitchFamily="2" charset="2"/>
              <a:buNone/>
            </a:pPr>
            <a:r>
              <a:rPr lang="en-US" altLang="zh-CN" smtClean="0"/>
              <a:t>&lt;html&gt;</a:t>
            </a:r>
          </a:p>
          <a:p>
            <a:pPr eaLnBrk="1" hangingPunct="1">
              <a:lnSpc>
                <a:spcPct val="90000"/>
              </a:lnSpc>
              <a:buFont typeface="Wingdings" pitchFamily="2" charset="2"/>
              <a:buNone/>
            </a:pPr>
            <a:r>
              <a:rPr lang="en-US" altLang="zh-CN" smtClean="0"/>
              <a:t>&lt;head&gt;</a:t>
            </a:r>
          </a:p>
          <a:p>
            <a:pPr eaLnBrk="1" hangingPunct="1">
              <a:lnSpc>
                <a:spcPct val="90000"/>
              </a:lnSpc>
              <a:buFont typeface="Wingdings" pitchFamily="2" charset="2"/>
              <a:buNone/>
            </a:pPr>
            <a:r>
              <a:rPr lang="en-US" altLang="zh-CN" smtClean="0"/>
              <a:t>	&lt;title&gt;</a:t>
            </a:r>
            <a:r>
              <a:rPr lang="zh-CN" altLang="en-US" smtClean="0"/>
              <a:t>页面标题</a:t>
            </a:r>
            <a:r>
              <a:rPr lang="en-US" altLang="zh-CN" smtClean="0"/>
              <a:t>&lt;/title&gt;</a:t>
            </a:r>
          </a:p>
          <a:p>
            <a:pPr eaLnBrk="1" hangingPunct="1">
              <a:lnSpc>
                <a:spcPct val="90000"/>
              </a:lnSpc>
              <a:buFont typeface="Wingdings" pitchFamily="2" charset="2"/>
              <a:buNone/>
            </a:pPr>
            <a:r>
              <a:rPr lang="en-US" altLang="zh-CN" smtClean="0"/>
              <a:t>&lt;/head&gt;</a:t>
            </a:r>
          </a:p>
          <a:p>
            <a:pPr eaLnBrk="1" hangingPunct="1">
              <a:lnSpc>
                <a:spcPct val="90000"/>
              </a:lnSpc>
              <a:buFont typeface="Wingdings" pitchFamily="2" charset="2"/>
              <a:buNone/>
            </a:pPr>
            <a:r>
              <a:rPr lang="en-US" altLang="zh-CN" smtClean="0"/>
              <a:t>&lt;body&gt;</a:t>
            </a:r>
          </a:p>
          <a:p>
            <a:pPr eaLnBrk="1" hangingPunct="1">
              <a:lnSpc>
                <a:spcPct val="90000"/>
              </a:lnSpc>
              <a:buFont typeface="Wingdings" pitchFamily="2" charset="2"/>
              <a:buNone/>
            </a:pPr>
            <a:r>
              <a:rPr lang="en-US" altLang="zh-CN" smtClean="0"/>
              <a:t>	&lt;h2&gt;CSS</a:t>
            </a:r>
            <a:r>
              <a:rPr lang="zh-CN" altLang="en-US" smtClean="0"/>
              <a:t>标记</a:t>
            </a:r>
            <a:r>
              <a:rPr lang="en-US" altLang="zh-CN" smtClean="0"/>
              <a:t>&lt;/h2&gt;</a:t>
            </a:r>
          </a:p>
          <a:p>
            <a:pPr eaLnBrk="1" hangingPunct="1">
              <a:lnSpc>
                <a:spcPct val="90000"/>
              </a:lnSpc>
              <a:buFont typeface="Wingdings" pitchFamily="2" charset="2"/>
              <a:buNone/>
            </a:pPr>
            <a:r>
              <a:rPr lang="en-US" altLang="zh-CN" smtClean="0"/>
              <a:t>	&lt;p&gt;CSS</a:t>
            </a:r>
            <a:r>
              <a:rPr lang="zh-CN" altLang="en-US" smtClean="0"/>
              <a:t>标记的正文内容从这里开始</a:t>
            </a:r>
            <a:r>
              <a:rPr lang="en-US" altLang="zh-CN" smtClean="0"/>
              <a:t>&lt;/p&gt;</a:t>
            </a:r>
          </a:p>
          <a:p>
            <a:pPr eaLnBrk="1" hangingPunct="1">
              <a:lnSpc>
                <a:spcPct val="90000"/>
              </a:lnSpc>
              <a:buFont typeface="Wingdings" pitchFamily="2" charset="2"/>
              <a:buNone/>
            </a:pPr>
            <a:r>
              <a:rPr lang="en-US" altLang="zh-CN" smtClean="0"/>
              <a:t>&lt;/body&gt;</a:t>
            </a:r>
          </a:p>
          <a:p>
            <a:pPr eaLnBrk="1" hangingPunct="1">
              <a:lnSpc>
                <a:spcPct val="90000"/>
              </a:lnSpc>
              <a:buFont typeface="Wingdings" pitchFamily="2" charset="2"/>
              <a:buNone/>
            </a:pPr>
            <a:r>
              <a:rPr lang="en-US" altLang="zh-CN" smtClean="0"/>
              <a:t>&lt;/html&gt;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p:cNvSpPr>
            <a:spLocks noGrp="1"/>
          </p:cNvSpPr>
          <p:nvPr>
            <p:ph idx="1"/>
          </p:nvPr>
        </p:nvSpPr>
        <p:spPr>
          <a:xfrm>
            <a:off x="428596" y="571500"/>
            <a:ext cx="8358246" cy="5554663"/>
          </a:xfrm>
        </p:spPr>
        <p:txBody>
          <a:bodyPr/>
          <a:lstStyle/>
          <a:p>
            <a:pPr>
              <a:buNone/>
            </a:pPr>
            <a:r>
              <a:rPr lang="en-US" sz="2000" b="1" dirty="0" smtClean="0">
                <a:solidFill>
                  <a:schemeClr val="tx2">
                    <a:lumMod val="50000"/>
                    <a:lumOff val="50000"/>
                  </a:schemeClr>
                </a:solidFill>
              </a:rPr>
              <a:t>top</a:t>
            </a:r>
            <a:r>
              <a:rPr lang="zh-CN" altLang="en-US" sz="2000" b="1" dirty="0" smtClean="0">
                <a:solidFill>
                  <a:schemeClr val="tx2">
                    <a:lumMod val="50000"/>
                    <a:lumOff val="50000"/>
                  </a:schemeClr>
                </a:solidFill>
              </a:rPr>
              <a:t>检索或设置对象与其最近一个定位的父对象顶部相关的位置</a:t>
            </a:r>
            <a:r>
              <a:rPr lang="zh-CN" altLang="en-US" sz="2400" b="1" dirty="0" smtClean="0">
                <a:solidFill>
                  <a:schemeClr val="tx2">
                    <a:lumMod val="50000"/>
                    <a:lumOff val="50000"/>
                  </a:schemeClr>
                </a:solidFill>
              </a:rPr>
              <a:t>。</a:t>
            </a:r>
            <a:endParaRPr lang="en-US" altLang="zh-CN" sz="2400" b="1" dirty="0" smtClean="0">
              <a:solidFill>
                <a:schemeClr val="tx2">
                  <a:lumMod val="50000"/>
                  <a:lumOff val="50000"/>
                </a:schemeClr>
              </a:solidFill>
            </a:endParaRPr>
          </a:p>
          <a:p>
            <a:pPr>
              <a:buNone/>
            </a:pPr>
            <a:r>
              <a:rPr lang="zh-CN" altLang="en-US" sz="2000" dirty="0" smtClean="0"/>
              <a:t>语法：</a:t>
            </a:r>
            <a:br>
              <a:rPr lang="zh-CN" altLang="en-US" sz="2000" dirty="0" smtClean="0"/>
            </a:br>
            <a:r>
              <a:rPr lang="en-US" sz="2000" dirty="0" smtClean="0"/>
              <a:t>top : auto |</a:t>
            </a:r>
            <a:r>
              <a:rPr lang="en-US" sz="2000" i="1" dirty="0" smtClean="0"/>
              <a:t> length </a:t>
            </a:r>
            <a:endParaRPr lang="en-US" altLang="zh-CN" sz="2000" dirty="0" smtClean="0"/>
          </a:p>
          <a:p>
            <a:pPr>
              <a:buNone/>
            </a:pPr>
            <a:r>
              <a:rPr lang="zh-CN" altLang="en-US" sz="2000" dirty="0" smtClean="0"/>
              <a:t>参数： </a:t>
            </a:r>
            <a:br>
              <a:rPr lang="zh-CN" altLang="en-US" sz="2000" dirty="0" smtClean="0"/>
            </a:br>
            <a:r>
              <a:rPr lang="en-US" altLang="zh-CN" sz="2000" dirty="0" smtClean="0"/>
              <a:t>auto : </a:t>
            </a:r>
            <a:r>
              <a:rPr lang="zh-CN" altLang="en-US" sz="2000" dirty="0" smtClean="0"/>
              <a:t>　无特殊定位，根据</a:t>
            </a:r>
            <a:r>
              <a:rPr lang="en-US" altLang="zh-CN" sz="2000" dirty="0" smtClean="0"/>
              <a:t>HTML</a:t>
            </a:r>
            <a:r>
              <a:rPr lang="zh-CN" altLang="en-US" sz="2000" dirty="0" smtClean="0"/>
              <a:t>定位规则载文档流中分配 </a:t>
            </a:r>
            <a:br>
              <a:rPr lang="zh-CN" altLang="en-US" sz="2000" dirty="0" smtClean="0"/>
            </a:br>
            <a:r>
              <a:rPr lang="en-US" altLang="zh-CN" sz="2000" i="1" dirty="0" smtClean="0"/>
              <a:t>length : </a:t>
            </a:r>
            <a:r>
              <a:rPr lang="zh-CN" altLang="en-US" sz="2000" dirty="0" smtClean="0"/>
              <a:t>　由浮点数字和单位标识符组成的长度值，或者百分数。必须定义</a:t>
            </a:r>
            <a:r>
              <a:rPr lang="en-US" altLang="zh-CN" sz="2000" dirty="0" smtClean="0">
                <a:hlinkClick r:id="rId2" action="ppaction://hlinkfile"/>
              </a:rPr>
              <a:t>position</a:t>
            </a:r>
            <a:r>
              <a:rPr lang="zh-CN" altLang="en-US" sz="2000" dirty="0" smtClean="0"/>
              <a:t>属性值为</a:t>
            </a:r>
            <a:r>
              <a:rPr lang="en-US" altLang="zh-CN" sz="2000" dirty="0" smtClean="0"/>
              <a:t>absolute</a:t>
            </a:r>
            <a:r>
              <a:rPr lang="zh-CN" altLang="en-US" sz="2000" dirty="0" smtClean="0"/>
              <a:t>或者</a:t>
            </a:r>
            <a:r>
              <a:rPr lang="en-US" altLang="zh-CN" sz="2000" dirty="0" smtClean="0"/>
              <a:t>relative</a:t>
            </a:r>
            <a:r>
              <a:rPr lang="zh-CN" altLang="en-US" sz="2000" dirty="0" smtClean="0"/>
              <a:t>此取值方可生效。</a:t>
            </a:r>
            <a:endParaRPr lang="en-US" altLang="zh-CN" sz="2000" dirty="0" smtClean="0"/>
          </a:p>
          <a:p>
            <a:pPr>
              <a:buFont typeface="Wingdings 2" pitchFamily="18" charset="2"/>
              <a:buNone/>
            </a:pPr>
            <a:r>
              <a:rPr lang="zh-CN" altLang="en-US" sz="2000" dirty="0" smtClean="0"/>
              <a:t>例如：</a:t>
            </a:r>
            <a:endParaRPr lang="en-US" altLang="zh-CN" sz="2000" dirty="0" smtClean="0"/>
          </a:p>
          <a:p>
            <a:pPr>
              <a:buNone/>
            </a:pPr>
            <a:r>
              <a:rPr lang="en-US" sz="2000" dirty="0" smtClean="0">
                <a:ea typeface="华文楷体" pitchFamily="2" charset="-122"/>
              </a:rPr>
              <a:t>      </a:t>
            </a:r>
            <a:r>
              <a:rPr lang="en-US" sz="2000" dirty="0" smtClean="0"/>
              <a:t>div { position: absolute; top: 10px; }</a:t>
            </a:r>
            <a:br>
              <a:rPr lang="en-US" sz="2000" dirty="0" smtClean="0"/>
            </a:br>
            <a:r>
              <a:rPr lang="en-US" sz="2000" dirty="0" smtClean="0"/>
              <a:t>div { </a:t>
            </a:r>
            <a:r>
              <a:rPr lang="en-US" sz="2000" dirty="0" err="1" smtClean="0"/>
              <a:t>position:relative</a:t>
            </a:r>
            <a:r>
              <a:rPr lang="en-US" sz="2000" dirty="0" smtClean="0"/>
              <a:t>; top:-3px; left:6px; } </a:t>
            </a:r>
            <a:br>
              <a:rPr lang="en-US" sz="2000" dirty="0" smtClean="0"/>
            </a:br>
            <a:endParaRPr lang="zh-CN" altLang="en-US" sz="2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p:cNvSpPr>
            <a:spLocks noGrp="1"/>
          </p:cNvSpPr>
          <p:nvPr>
            <p:ph idx="1"/>
          </p:nvPr>
        </p:nvSpPr>
        <p:spPr>
          <a:xfrm>
            <a:off x="428596" y="571500"/>
            <a:ext cx="8358246" cy="5554663"/>
          </a:xfrm>
        </p:spPr>
        <p:txBody>
          <a:bodyPr/>
          <a:lstStyle/>
          <a:p>
            <a:pPr>
              <a:buNone/>
            </a:pPr>
            <a:r>
              <a:rPr lang="en-US" sz="2000" b="1" dirty="0" smtClean="0">
                <a:solidFill>
                  <a:schemeClr val="tx2">
                    <a:lumMod val="50000"/>
                    <a:lumOff val="50000"/>
                  </a:schemeClr>
                </a:solidFill>
              </a:rPr>
              <a:t>right</a:t>
            </a:r>
            <a:r>
              <a:rPr lang="zh-CN" altLang="en-US" sz="2000" b="1" dirty="0" smtClean="0">
                <a:solidFill>
                  <a:schemeClr val="tx2">
                    <a:lumMod val="50000"/>
                    <a:lumOff val="50000"/>
                  </a:schemeClr>
                </a:solidFill>
              </a:rPr>
              <a:t>检索或设置对象与其最近一个定位的父对象右边相关的位置</a:t>
            </a:r>
            <a:r>
              <a:rPr lang="zh-CN" altLang="en-US" sz="2400" b="1" dirty="0" smtClean="0">
                <a:solidFill>
                  <a:schemeClr val="tx2">
                    <a:lumMod val="50000"/>
                    <a:lumOff val="50000"/>
                  </a:schemeClr>
                </a:solidFill>
              </a:rPr>
              <a:t>。</a:t>
            </a:r>
            <a:endParaRPr lang="en-US" altLang="zh-CN" sz="2400" b="1" dirty="0" smtClean="0">
              <a:solidFill>
                <a:schemeClr val="tx2">
                  <a:lumMod val="50000"/>
                  <a:lumOff val="50000"/>
                </a:schemeClr>
              </a:solidFill>
            </a:endParaRPr>
          </a:p>
          <a:p>
            <a:pPr>
              <a:buNone/>
            </a:pPr>
            <a:r>
              <a:rPr lang="zh-CN" altLang="en-US" sz="2000" dirty="0" smtClean="0"/>
              <a:t>语法：</a:t>
            </a:r>
            <a:br>
              <a:rPr lang="zh-CN" altLang="en-US" sz="2000" dirty="0" smtClean="0"/>
            </a:br>
            <a:r>
              <a:rPr lang="en-US" sz="2000" dirty="0" smtClean="0"/>
              <a:t>right : auto |</a:t>
            </a:r>
            <a:r>
              <a:rPr lang="en-US" sz="2000" i="1" dirty="0" smtClean="0"/>
              <a:t> length </a:t>
            </a:r>
            <a:endParaRPr lang="en-US" altLang="zh-CN" sz="2000" dirty="0" smtClean="0"/>
          </a:p>
          <a:p>
            <a:pPr>
              <a:buNone/>
            </a:pPr>
            <a:r>
              <a:rPr lang="zh-CN" altLang="en-US" sz="2000" dirty="0" smtClean="0"/>
              <a:t>参数： </a:t>
            </a:r>
            <a:br>
              <a:rPr lang="zh-CN" altLang="en-US" sz="2000" dirty="0" smtClean="0"/>
            </a:br>
            <a:r>
              <a:rPr lang="en-US" altLang="zh-CN" sz="2000" dirty="0" smtClean="0"/>
              <a:t>auto : </a:t>
            </a:r>
            <a:r>
              <a:rPr lang="zh-CN" altLang="en-US" sz="2000" dirty="0" smtClean="0"/>
              <a:t>　无特殊定位，根据</a:t>
            </a:r>
            <a:r>
              <a:rPr lang="en-US" altLang="zh-CN" sz="2000" dirty="0" smtClean="0"/>
              <a:t>HTML</a:t>
            </a:r>
            <a:r>
              <a:rPr lang="zh-CN" altLang="en-US" sz="2000" dirty="0" smtClean="0"/>
              <a:t>定位规则载文档流中分配 </a:t>
            </a:r>
            <a:br>
              <a:rPr lang="zh-CN" altLang="en-US" sz="2000" dirty="0" smtClean="0"/>
            </a:br>
            <a:r>
              <a:rPr lang="en-US" altLang="zh-CN" sz="2000" i="1" dirty="0" smtClean="0"/>
              <a:t>length : </a:t>
            </a:r>
            <a:r>
              <a:rPr lang="zh-CN" altLang="en-US" sz="2000" dirty="0" smtClean="0"/>
              <a:t>　由浮点数字和单位标识符组成的长度值，或者百分数。必须定义</a:t>
            </a:r>
            <a:r>
              <a:rPr lang="en-US" altLang="zh-CN" sz="2000" dirty="0" smtClean="0">
                <a:hlinkClick r:id="rId2" action="ppaction://hlinkfile"/>
              </a:rPr>
              <a:t>position</a:t>
            </a:r>
            <a:r>
              <a:rPr lang="zh-CN" altLang="en-US" sz="2000" dirty="0" smtClean="0"/>
              <a:t>属性值为</a:t>
            </a:r>
            <a:r>
              <a:rPr lang="en-US" altLang="zh-CN" sz="2000" dirty="0" smtClean="0"/>
              <a:t>absolute</a:t>
            </a:r>
            <a:r>
              <a:rPr lang="zh-CN" altLang="en-US" sz="2000" dirty="0" smtClean="0"/>
              <a:t>或者</a:t>
            </a:r>
            <a:r>
              <a:rPr lang="en-US" altLang="zh-CN" sz="2000" dirty="0" smtClean="0"/>
              <a:t>relative</a:t>
            </a:r>
            <a:r>
              <a:rPr lang="zh-CN" altLang="en-US" sz="2000" dirty="0" smtClean="0"/>
              <a:t>此取值方可生效。</a:t>
            </a:r>
            <a:endParaRPr lang="en-US" altLang="zh-CN" sz="2000" dirty="0" smtClean="0"/>
          </a:p>
          <a:p>
            <a:pPr>
              <a:buFont typeface="Wingdings 2" pitchFamily="18" charset="2"/>
              <a:buNone/>
            </a:pPr>
            <a:r>
              <a:rPr lang="zh-CN" altLang="en-US" sz="2000" dirty="0" smtClean="0"/>
              <a:t>例如：</a:t>
            </a:r>
            <a:endParaRPr lang="en-US" altLang="zh-CN" sz="2000" dirty="0" smtClean="0"/>
          </a:p>
          <a:p>
            <a:pPr>
              <a:buNone/>
            </a:pPr>
            <a:r>
              <a:rPr lang="en-US" sz="2000" dirty="0" smtClean="0">
                <a:ea typeface="华文楷体" pitchFamily="2" charset="-122"/>
              </a:rPr>
              <a:t>      </a:t>
            </a:r>
            <a:r>
              <a:rPr lang="en-US" sz="2000" dirty="0" smtClean="0"/>
              <a:t>div { position: absolute; right: 10px; }</a:t>
            </a:r>
            <a:br>
              <a:rPr lang="en-US" sz="2000" dirty="0" smtClean="0"/>
            </a:br>
            <a:r>
              <a:rPr lang="en-US" sz="2000" dirty="0" smtClean="0"/>
              <a:t>div { </a:t>
            </a:r>
            <a:r>
              <a:rPr lang="en-US" sz="2000" dirty="0" err="1" smtClean="0"/>
              <a:t>position:relative</a:t>
            </a:r>
            <a:r>
              <a:rPr lang="en-US" sz="2000" dirty="0" smtClean="0"/>
              <a:t>; top:-3px; right:6px; } </a:t>
            </a:r>
            <a:br>
              <a:rPr lang="en-US" sz="2000" dirty="0" smtClean="0"/>
            </a:br>
            <a:r>
              <a:rPr lang="en-US" sz="2000" dirty="0" smtClean="0"/>
              <a:t/>
            </a:r>
            <a:br>
              <a:rPr lang="en-US" sz="2000" dirty="0" smtClean="0"/>
            </a:br>
            <a:endParaRPr lang="zh-CN" altLang="en-US" sz="20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p:cNvSpPr>
            <a:spLocks noGrp="1"/>
          </p:cNvSpPr>
          <p:nvPr>
            <p:ph idx="1"/>
          </p:nvPr>
        </p:nvSpPr>
        <p:spPr>
          <a:xfrm>
            <a:off x="428596" y="571500"/>
            <a:ext cx="8358246" cy="5554663"/>
          </a:xfrm>
        </p:spPr>
        <p:txBody>
          <a:bodyPr/>
          <a:lstStyle/>
          <a:p>
            <a:pPr>
              <a:buNone/>
            </a:pPr>
            <a:r>
              <a:rPr lang="en-US" sz="2000" b="1" dirty="0" smtClean="0">
                <a:solidFill>
                  <a:schemeClr val="tx2">
                    <a:lumMod val="50000"/>
                    <a:lumOff val="50000"/>
                  </a:schemeClr>
                </a:solidFill>
              </a:rPr>
              <a:t>bottom</a:t>
            </a:r>
            <a:r>
              <a:rPr lang="zh-CN" altLang="en-US" sz="2000" b="1" dirty="0" smtClean="0">
                <a:solidFill>
                  <a:schemeClr val="tx2">
                    <a:lumMod val="50000"/>
                    <a:lumOff val="50000"/>
                  </a:schemeClr>
                </a:solidFill>
              </a:rPr>
              <a:t>检索或设置对象与其最近一个定位的父对象底边相关的位置</a:t>
            </a:r>
            <a:endParaRPr lang="en-US" altLang="zh-CN" sz="2400" b="1" dirty="0" smtClean="0">
              <a:solidFill>
                <a:schemeClr val="tx2">
                  <a:lumMod val="50000"/>
                  <a:lumOff val="50000"/>
                </a:schemeClr>
              </a:solidFill>
            </a:endParaRPr>
          </a:p>
          <a:p>
            <a:pPr>
              <a:buNone/>
            </a:pPr>
            <a:r>
              <a:rPr lang="zh-CN" altLang="en-US" sz="2000" dirty="0" smtClean="0"/>
              <a:t>语法：</a:t>
            </a:r>
            <a:br>
              <a:rPr lang="zh-CN" altLang="en-US" sz="2000" dirty="0" smtClean="0"/>
            </a:br>
            <a:r>
              <a:rPr lang="en-US" sz="2000" dirty="0" smtClean="0"/>
              <a:t>bottom : auto |</a:t>
            </a:r>
            <a:r>
              <a:rPr lang="en-US" sz="2000" i="1" dirty="0" smtClean="0"/>
              <a:t> length </a:t>
            </a:r>
            <a:endParaRPr lang="en-US" altLang="zh-CN" sz="2000" dirty="0" smtClean="0"/>
          </a:p>
          <a:p>
            <a:pPr>
              <a:buNone/>
            </a:pPr>
            <a:r>
              <a:rPr lang="zh-CN" altLang="en-US" sz="2000" dirty="0" smtClean="0"/>
              <a:t>参数： </a:t>
            </a:r>
            <a:br>
              <a:rPr lang="zh-CN" altLang="en-US" sz="2000" dirty="0" smtClean="0"/>
            </a:br>
            <a:r>
              <a:rPr lang="en-US" altLang="zh-CN" sz="2000" dirty="0" smtClean="0"/>
              <a:t>auto : </a:t>
            </a:r>
            <a:r>
              <a:rPr lang="zh-CN" altLang="en-US" sz="2000" dirty="0" smtClean="0"/>
              <a:t>　无特殊定位，根据</a:t>
            </a:r>
            <a:r>
              <a:rPr lang="en-US" altLang="zh-CN" sz="2000" dirty="0" smtClean="0"/>
              <a:t>HTML</a:t>
            </a:r>
            <a:r>
              <a:rPr lang="zh-CN" altLang="en-US" sz="2000" dirty="0" smtClean="0"/>
              <a:t>定位规则载文档流中分配 </a:t>
            </a:r>
            <a:br>
              <a:rPr lang="zh-CN" altLang="en-US" sz="2000" dirty="0" smtClean="0"/>
            </a:br>
            <a:r>
              <a:rPr lang="en-US" altLang="zh-CN" sz="2000" i="1" dirty="0" smtClean="0"/>
              <a:t>length : </a:t>
            </a:r>
            <a:r>
              <a:rPr lang="zh-CN" altLang="en-US" sz="2000" dirty="0" smtClean="0"/>
              <a:t>　由浮点数字和单位标识符组成的长度值，或者百分数。必须定义</a:t>
            </a:r>
            <a:r>
              <a:rPr lang="en-US" altLang="zh-CN" sz="2000" dirty="0" smtClean="0">
                <a:hlinkClick r:id="rId2" action="ppaction://hlinkfile"/>
              </a:rPr>
              <a:t>position</a:t>
            </a:r>
            <a:r>
              <a:rPr lang="zh-CN" altLang="en-US" sz="2000" dirty="0" smtClean="0"/>
              <a:t>属性值为</a:t>
            </a:r>
            <a:r>
              <a:rPr lang="en-US" altLang="zh-CN" sz="2000" dirty="0" smtClean="0"/>
              <a:t>absolute</a:t>
            </a:r>
            <a:r>
              <a:rPr lang="zh-CN" altLang="en-US" sz="2000" dirty="0" smtClean="0"/>
              <a:t>或者</a:t>
            </a:r>
            <a:r>
              <a:rPr lang="en-US" altLang="zh-CN" sz="2000" dirty="0" smtClean="0"/>
              <a:t>relative</a:t>
            </a:r>
            <a:r>
              <a:rPr lang="zh-CN" altLang="en-US" sz="2000" dirty="0" smtClean="0"/>
              <a:t>此取值方可生效。</a:t>
            </a:r>
            <a:endParaRPr lang="en-US" altLang="zh-CN" sz="2000" dirty="0" smtClean="0"/>
          </a:p>
          <a:p>
            <a:pPr>
              <a:buFont typeface="Wingdings 2" pitchFamily="18" charset="2"/>
              <a:buNone/>
            </a:pPr>
            <a:r>
              <a:rPr lang="zh-CN" altLang="en-US" sz="2000" dirty="0" smtClean="0"/>
              <a:t>例如：</a:t>
            </a:r>
            <a:endParaRPr lang="en-US" altLang="zh-CN" sz="2000" dirty="0" smtClean="0"/>
          </a:p>
          <a:p>
            <a:pPr>
              <a:buNone/>
            </a:pPr>
            <a:r>
              <a:rPr lang="en-US" sz="2000" dirty="0" smtClean="0">
                <a:ea typeface="华文楷体" pitchFamily="2" charset="-122"/>
              </a:rPr>
              <a:t>      </a:t>
            </a:r>
            <a:r>
              <a:rPr lang="en-US" sz="2000" dirty="0" smtClean="0"/>
              <a:t>div { position: absolute; bottom: 1in; }</a:t>
            </a:r>
            <a:br>
              <a:rPr lang="en-US" sz="2000" dirty="0" smtClean="0"/>
            </a:br>
            <a:r>
              <a:rPr lang="en-US" sz="2000" dirty="0" smtClean="0"/>
              <a:t>div { </a:t>
            </a:r>
            <a:r>
              <a:rPr lang="en-US" sz="2000" dirty="0" err="1" smtClean="0"/>
              <a:t>position:relative</a:t>
            </a:r>
            <a:r>
              <a:rPr lang="en-US" sz="2000" dirty="0" smtClean="0"/>
              <a:t>; bottom:6px; }</a:t>
            </a:r>
            <a:br>
              <a:rPr lang="en-US" sz="2000" dirty="0" smtClean="0"/>
            </a:br>
            <a:r>
              <a:rPr lang="en-US" sz="2000" dirty="0" smtClean="0"/>
              <a:t/>
            </a:r>
            <a:br>
              <a:rPr lang="en-US" sz="2000" dirty="0" smtClean="0"/>
            </a:br>
            <a:endParaRPr lang="zh-CN" altLang="en-US" sz="20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p:cNvSpPr>
            <a:spLocks noGrp="1"/>
          </p:cNvSpPr>
          <p:nvPr>
            <p:ph idx="1"/>
          </p:nvPr>
        </p:nvSpPr>
        <p:spPr>
          <a:xfrm>
            <a:off x="428596" y="571500"/>
            <a:ext cx="8358246" cy="5554663"/>
          </a:xfrm>
        </p:spPr>
        <p:txBody>
          <a:bodyPr/>
          <a:lstStyle/>
          <a:p>
            <a:pPr>
              <a:buNone/>
            </a:pPr>
            <a:r>
              <a:rPr lang="en-US" sz="2000" b="1" dirty="0" smtClean="0">
                <a:solidFill>
                  <a:schemeClr val="tx2">
                    <a:lumMod val="50000"/>
                    <a:lumOff val="50000"/>
                  </a:schemeClr>
                </a:solidFill>
              </a:rPr>
              <a:t>left</a:t>
            </a:r>
            <a:r>
              <a:rPr lang="zh-CN" altLang="en-US" sz="2000" b="1" dirty="0" smtClean="0">
                <a:solidFill>
                  <a:schemeClr val="tx2">
                    <a:lumMod val="50000"/>
                    <a:lumOff val="50000"/>
                  </a:schemeClr>
                </a:solidFill>
              </a:rPr>
              <a:t>检索或设置对象与其最近一个定位的父对象左边相关的位置</a:t>
            </a:r>
            <a:endParaRPr lang="en-US" altLang="zh-CN" sz="2400" b="1" dirty="0" smtClean="0">
              <a:solidFill>
                <a:schemeClr val="tx2">
                  <a:lumMod val="50000"/>
                  <a:lumOff val="50000"/>
                </a:schemeClr>
              </a:solidFill>
            </a:endParaRPr>
          </a:p>
          <a:p>
            <a:pPr>
              <a:buNone/>
            </a:pPr>
            <a:r>
              <a:rPr lang="zh-CN" altLang="en-US" sz="2000" dirty="0" smtClean="0"/>
              <a:t>语法：</a:t>
            </a:r>
            <a:br>
              <a:rPr lang="zh-CN" altLang="en-US" sz="2000" dirty="0" smtClean="0"/>
            </a:br>
            <a:r>
              <a:rPr lang="en-US" sz="2000" dirty="0" smtClean="0"/>
              <a:t>left : auto |</a:t>
            </a:r>
            <a:r>
              <a:rPr lang="en-US" sz="2000" i="1" dirty="0" smtClean="0"/>
              <a:t> length </a:t>
            </a:r>
            <a:endParaRPr lang="en-US" altLang="zh-CN" sz="2000" dirty="0" smtClean="0"/>
          </a:p>
          <a:p>
            <a:pPr>
              <a:buNone/>
            </a:pPr>
            <a:r>
              <a:rPr lang="zh-CN" altLang="en-US" sz="2000" dirty="0" smtClean="0"/>
              <a:t>参数： </a:t>
            </a:r>
            <a:br>
              <a:rPr lang="zh-CN" altLang="en-US" sz="2000" dirty="0" smtClean="0"/>
            </a:br>
            <a:r>
              <a:rPr lang="en-US" altLang="zh-CN" sz="2000" dirty="0" smtClean="0"/>
              <a:t>auto : </a:t>
            </a:r>
            <a:r>
              <a:rPr lang="zh-CN" altLang="en-US" sz="2000" dirty="0" smtClean="0"/>
              <a:t>　无特殊定位，根据</a:t>
            </a:r>
            <a:r>
              <a:rPr lang="en-US" altLang="zh-CN" sz="2000" dirty="0" smtClean="0"/>
              <a:t>HTML</a:t>
            </a:r>
            <a:r>
              <a:rPr lang="zh-CN" altLang="en-US" sz="2000" dirty="0" smtClean="0"/>
              <a:t>定位规则载文档流中分配 </a:t>
            </a:r>
            <a:br>
              <a:rPr lang="zh-CN" altLang="en-US" sz="2000" dirty="0" smtClean="0"/>
            </a:br>
            <a:r>
              <a:rPr lang="en-US" altLang="zh-CN" sz="2000" i="1" dirty="0" smtClean="0"/>
              <a:t>length : </a:t>
            </a:r>
            <a:r>
              <a:rPr lang="zh-CN" altLang="en-US" sz="2000" dirty="0" smtClean="0"/>
              <a:t>　由浮点数字和单位标识符组成的长度值，或者百分数。必须定义</a:t>
            </a:r>
            <a:r>
              <a:rPr lang="en-US" altLang="zh-CN" sz="2000" dirty="0" smtClean="0">
                <a:hlinkClick r:id="rId2" action="ppaction://hlinkfile"/>
              </a:rPr>
              <a:t>position</a:t>
            </a:r>
            <a:r>
              <a:rPr lang="zh-CN" altLang="en-US" sz="2000" dirty="0" smtClean="0"/>
              <a:t>属性值为</a:t>
            </a:r>
            <a:r>
              <a:rPr lang="en-US" altLang="zh-CN" sz="2000" dirty="0" smtClean="0"/>
              <a:t>absolute</a:t>
            </a:r>
            <a:r>
              <a:rPr lang="zh-CN" altLang="en-US" sz="2000" dirty="0" smtClean="0"/>
              <a:t>或者</a:t>
            </a:r>
            <a:r>
              <a:rPr lang="en-US" altLang="zh-CN" sz="2000" dirty="0" smtClean="0"/>
              <a:t>relative</a:t>
            </a:r>
            <a:r>
              <a:rPr lang="zh-CN" altLang="en-US" sz="2000" dirty="0" smtClean="0"/>
              <a:t>此取值方可生效。</a:t>
            </a:r>
            <a:endParaRPr lang="en-US" altLang="zh-CN" sz="2000" dirty="0" smtClean="0"/>
          </a:p>
          <a:p>
            <a:pPr>
              <a:buFont typeface="Wingdings 2" pitchFamily="18" charset="2"/>
              <a:buNone/>
            </a:pPr>
            <a:r>
              <a:rPr lang="zh-CN" altLang="en-US" sz="2000" dirty="0" smtClean="0"/>
              <a:t>例如：</a:t>
            </a:r>
            <a:endParaRPr lang="en-US" altLang="zh-CN" sz="2000" dirty="0" smtClean="0"/>
          </a:p>
          <a:p>
            <a:pPr>
              <a:buNone/>
            </a:pPr>
            <a:r>
              <a:rPr lang="en-US" sz="2000" dirty="0" smtClean="0">
                <a:ea typeface="华文楷体" pitchFamily="2" charset="-122"/>
              </a:rPr>
              <a:t>      </a:t>
            </a:r>
            <a:r>
              <a:rPr lang="en-US" sz="2000" dirty="0" smtClean="0"/>
              <a:t>div { position: absolute; left: 1in; }</a:t>
            </a:r>
            <a:br>
              <a:rPr lang="en-US" sz="2000" dirty="0" smtClean="0"/>
            </a:br>
            <a:r>
              <a:rPr lang="en-US" sz="2000" dirty="0" smtClean="0"/>
              <a:t>div { </a:t>
            </a:r>
            <a:r>
              <a:rPr lang="en-US" sz="2000" dirty="0" err="1" smtClean="0"/>
              <a:t>position:relative</a:t>
            </a:r>
            <a:r>
              <a:rPr lang="en-US" sz="2000" dirty="0" smtClean="0"/>
              <a:t>; top:-3px; left:6px; }</a:t>
            </a:r>
            <a:br>
              <a:rPr lang="en-US" sz="2000" dirty="0" smtClean="0"/>
            </a:br>
            <a:r>
              <a:rPr lang="en-US" sz="2000" dirty="0" smtClean="0"/>
              <a:t/>
            </a:r>
            <a:br>
              <a:rPr lang="en-US" sz="2000" dirty="0" smtClean="0"/>
            </a:br>
            <a:endParaRPr lang="zh-CN" altLang="en-US" sz="20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lstStyle/>
          <a:p>
            <a:r>
              <a:rPr lang="en-US" dirty="0" smtClean="0"/>
              <a:t>Dimensions </a:t>
            </a:r>
            <a:r>
              <a:rPr lang="zh-CN" altLang="en-US" dirty="0" smtClean="0"/>
              <a:t>尺寸属性</a:t>
            </a:r>
            <a:endParaRPr lang="en-US" altLang="zh-CN" dirty="0" smtClean="0"/>
          </a:p>
          <a:p>
            <a:pPr>
              <a:buNone/>
            </a:pPr>
            <a:endParaRPr lang="zh-CN" altLang="en-US" dirty="0"/>
          </a:p>
        </p:txBody>
      </p:sp>
      <p:pic>
        <p:nvPicPr>
          <p:cNvPr id="8" name="图片 7" descr="未标题-2.jpg"/>
          <p:cNvPicPr>
            <a:picLocks noChangeAspect="1"/>
          </p:cNvPicPr>
          <p:nvPr/>
        </p:nvPicPr>
        <p:blipFill>
          <a:blip r:embed="rId2" cstate="print"/>
          <a:stretch>
            <a:fillRect/>
          </a:stretch>
        </p:blipFill>
        <p:spPr>
          <a:xfrm>
            <a:off x="249328" y="1214422"/>
            <a:ext cx="8751828" cy="3071834"/>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lnSpcReduction="10000"/>
          </a:bodyPr>
          <a:lstStyle/>
          <a:p>
            <a:r>
              <a:rPr lang="en-US" altLang="zh-CN" dirty="0" smtClean="0"/>
              <a:t>Layout</a:t>
            </a:r>
            <a:r>
              <a:rPr lang="zh-CN" altLang="en-US" dirty="0" smtClean="0"/>
              <a:t>布局</a:t>
            </a:r>
            <a:endParaRPr lang="en-US" altLang="zh-CN" dirty="0" smtClean="0"/>
          </a:p>
          <a:p>
            <a:pPr>
              <a:buNone/>
            </a:pPr>
            <a:r>
              <a:rPr lang="en-US" sz="2400" b="1" dirty="0" smtClean="0">
                <a:solidFill>
                  <a:schemeClr val="tx2">
                    <a:lumMod val="50000"/>
                    <a:lumOff val="50000"/>
                  </a:schemeClr>
                </a:solidFill>
              </a:rPr>
              <a:t>clear</a:t>
            </a:r>
            <a:r>
              <a:rPr lang="zh-CN" altLang="en-US" sz="2400" b="1" dirty="0" smtClean="0">
                <a:solidFill>
                  <a:schemeClr val="tx2">
                    <a:lumMod val="50000"/>
                    <a:lumOff val="50000"/>
                  </a:schemeClr>
                </a:solidFill>
              </a:rPr>
              <a:t>该属性的值指出了不允许有浮动对象的边</a:t>
            </a:r>
            <a:endParaRPr lang="en-US" altLang="zh-CN"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400" dirty="0" smtClean="0"/>
              <a:t>clear : none | left |right | both </a:t>
            </a:r>
          </a:p>
          <a:p>
            <a:pPr>
              <a:buNone/>
            </a:pPr>
            <a:r>
              <a:rPr lang="zh-CN" altLang="en-US" sz="2400" dirty="0" smtClean="0"/>
              <a:t>参数： </a:t>
            </a:r>
            <a:br>
              <a:rPr lang="zh-CN" altLang="en-US" sz="2400" dirty="0" smtClean="0"/>
            </a:br>
            <a:r>
              <a:rPr lang="en-US" sz="2400" dirty="0" smtClean="0"/>
              <a:t>none : 　</a:t>
            </a:r>
            <a:r>
              <a:rPr lang="zh-CN" altLang="en-US" sz="2400" dirty="0" smtClean="0"/>
              <a:t>允许两边都可以有浮动对象</a:t>
            </a:r>
            <a:br>
              <a:rPr lang="zh-CN" altLang="en-US" sz="2400" dirty="0" smtClean="0"/>
            </a:br>
            <a:r>
              <a:rPr lang="en-US" sz="2400" dirty="0" smtClean="0"/>
              <a:t>both : 　</a:t>
            </a:r>
            <a:r>
              <a:rPr lang="zh-CN" altLang="en-US" sz="2400" dirty="0" smtClean="0"/>
              <a:t>不允许有浮动对象</a:t>
            </a:r>
            <a:br>
              <a:rPr lang="zh-CN" altLang="en-US" sz="2400" dirty="0" smtClean="0"/>
            </a:br>
            <a:r>
              <a:rPr lang="en-US" sz="2400" dirty="0" smtClean="0"/>
              <a:t>left : 　</a:t>
            </a:r>
            <a:r>
              <a:rPr lang="zh-CN" altLang="en-US" sz="2400" dirty="0" smtClean="0"/>
              <a:t>不允许左边有浮动对象</a:t>
            </a:r>
            <a:br>
              <a:rPr lang="zh-CN" altLang="en-US" sz="2400" dirty="0" smtClean="0"/>
            </a:br>
            <a:r>
              <a:rPr lang="en-US" sz="2400" dirty="0" smtClean="0"/>
              <a:t>right : 　</a:t>
            </a:r>
            <a:r>
              <a:rPr lang="zh-CN" altLang="en-US" sz="2400" dirty="0" smtClean="0"/>
              <a:t>不允许右边有浮动对象 </a:t>
            </a:r>
            <a:endParaRPr lang="en-US" altLang="zh-CN" sz="2400" dirty="0" smtClean="0"/>
          </a:p>
          <a:p>
            <a:pPr>
              <a:buNone/>
            </a:pPr>
            <a:r>
              <a:rPr lang="zh-CN" altLang="en-US" sz="2400" dirty="0" smtClean="0"/>
              <a:t>例如：</a:t>
            </a:r>
            <a:endParaRPr lang="en-US" altLang="zh-CN" sz="2400" dirty="0" smtClean="0"/>
          </a:p>
          <a:p>
            <a:pPr>
              <a:buNone/>
            </a:pPr>
            <a:r>
              <a:rPr lang="en-US" sz="2400" dirty="0" smtClean="0"/>
              <a:t>     div { clear : left }</a:t>
            </a:r>
            <a:br>
              <a:rPr lang="en-US" sz="2400" dirty="0" smtClean="0"/>
            </a:br>
            <a:r>
              <a:rPr lang="en-US" sz="2400" dirty="0" err="1" smtClean="0"/>
              <a:t>img</a:t>
            </a:r>
            <a:r>
              <a:rPr lang="en-US" sz="2400" dirty="0" smtClean="0"/>
              <a:t> { float: right } </a:t>
            </a: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lstStyle/>
          <a:p>
            <a:pPr>
              <a:buNone/>
            </a:pPr>
            <a:r>
              <a:rPr lang="en-US" sz="2400" b="1" dirty="0" smtClean="0">
                <a:solidFill>
                  <a:schemeClr val="tx2">
                    <a:lumMod val="50000"/>
                    <a:lumOff val="50000"/>
                  </a:schemeClr>
                </a:solidFill>
              </a:rPr>
              <a:t>float</a:t>
            </a:r>
            <a:r>
              <a:rPr lang="zh-CN" altLang="en-US" sz="2400" b="1" dirty="0" smtClean="0">
                <a:solidFill>
                  <a:schemeClr val="tx2">
                    <a:lumMod val="50000"/>
                    <a:lumOff val="50000"/>
                  </a:schemeClr>
                </a:solidFill>
              </a:rPr>
              <a:t>该属性的值指出了对象是否及如何浮动</a:t>
            </a:r>
            <a:endParaRPr lang="en-US" altLang="zh-CN"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400" dirty="0" smtClean="0"/>
              <a:t>float : none | left |right</a:t>
            </a:r>
          </a:p>
          <a:p>
            <a:pPr>
              <a:buNone/>
            </a:pPr>
            <a:r>
              <a:rPr lang="zh-CN" altLang="en-US" sz="2400" dirty="0" smtClean="0"/>
              <a:t>参数： </a:t>
            </a:r>
            <a:br>
              <a:rPr lang="zh-CN" altLang="en-US" sz="2400" dirty="0" smtClean="0"/>
            </a:br>
            <a:r>
              <a:rPr lang="en-US" sz="2400" dirty="0" smtClean="0"/>
              <a:t>none : 　</a:t>
            </a:r>
            <a:r>
              <a:rPr lang="zh-CN" altLang="en-US" sz="2400" dirty="0" smtClean="0"/>
              <a:t>对象不浮动</a:t>
            </a:r>
            <a:br>
              <a:rPr lang="zh-CN" altLang="en-US" sz="2400" dirty="0" smtClean="0"/>
            </a:br>
            <a:r>
              <a:rPr lang="en-US" sz="2400" dirty="0" smtClean="0"/>
              <a:t>left : 　</a:t>
            </a:r>
            <a:r>
              <a:rPr lang="zh-CN" altLang="en-US" sz="2400" dirty="0" smtClean="0"/>
              <a:t>对象浮在左边</a:t>
            </a:r>
            <a:br>
              <a:rPr lang="zh-CN" altLang="en-US" sz="2400" dirty="0" smtClean="0"/>
            </a:br>
            <a:r>
              <a:rPr lang="en-US" sz="2400" dirty="0" smtClean="0"/>
              <a:t>right : 　</a:t>
            </a:r>
            <a:r>
              <a:rPr lang="zh-CN" altLang="en-US" sz="2400" dirty="0" smtClean="0"/>
              <a:t>对象浮在右边</a:t>
            </a:r>
            <a:endParaRPr lang="en-US" altLang="zh-CN" sz="2400" dirty="0" smtClean="0"/>
          </a:p>
          <a:p>
            <a:pPr>
              <a:buNone/>
            </a:pPr>
            <a:r>
              <a:rPr lang="zh-CN" altLang="en-US" sz="2400" dirty="0" smtClean="0"/>
              <a:t>例如：</a:t>
            </a:r>
            <a:endParaRPr lang="en-US" altLang="zh-CN" sz="2400" dirty="0" smtClean="0"/>
          </a:p>
          <a:p>
            <a:pPr>
              <a:buNone/>
            </a:pPr>
            <a:r>
              <a:rPr lang="en-US" sz="2400" dirty="0" smtClean="0"/>
              <a:t>     div { clear : left }</a:t>
            </a:r>
            <a:br>
              <a:rPr lang="en-US" sz="2400" dirty="0" smtClean="0"/>
            </a:br>
            <a:r>
              <a:rPr lang="en-US" sz="2400" dirty="0" err="1" smtClean="0"/>
              <a:t>img</a:t>
            </a:r>
            <a:r>
              <a:rPr lang="en-US" sz="2400" dirty="0" smtClean="0"/>
              <a:t> { float: right } </a:t>
            </a: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10000"/>
          </a:bodyPr>
          <a:lstStyle/>
          <a:p>
            <a:pPr>
              <a:buNone/>
            </a:pPr>
            <a:r>
              <a:rPr lang="en-US" sz="2400" b="1" dirty="0" smtClean="0">
                <a:solidFill>
                  <a:schemeClr val="tx2">
                    <a:lumMod val="50000"/>
                    <a:lumOff val="50000"/>
                  </a:schemeClr>
                </a:solidFill>
              </a:rPr>
              <a:t>clip</a:t>
            </a:r>
            <a:r>
              <a:rPr lang="zh-CN" altLang="en-US" sz="2400" b="1" dirty="0" smtClean="0">
                <a:solidFill>
                  <a:schemeClr val="tx2">
                    <a:lumMod val="50000"/>
                    <a:lumOff val="50000"/>
                  </a:schemeClr>
                </a:solidFill>
              </a:rPr>
              <a:t>检索或设置对象的可视区域</a:t>
            </a:r>
            <a:endParaRPr lang="en-US" altLang="zh-CN"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400" dirty="0" smtClean="0"/>
              <a:t>clip : auto | </a:t>
            </a:r>
            <a:r>
              <a:rPr lang="en-US" sz="2400" dirty="0" err="1" smtClean="0"/>
              <a:t>rect</a:t>
            </a:r>
            <a:r>
              <a:rPr lang="en-US" sz="2400" dirty="0" smtClean="0"/>
              <a:t> (</a:t>
            </a:r>
            <a:r>
              <a:rPr lang="en-US" sz="2400" i="1" dirty="0" smtClean="0"/>
              <a:t> number </a:t>
            </a:r>
            <a:r>
              <a:rPr lang="en-US" sz="2400" i="1" dirty="0" err="1" smtClean="0"/>
              <a:t>number</a:t>
            </a:r>
            <a:r>
              <a:rPr lang="en-US" sz="2400" i="1" dirty="0" smtClean="0"/>
              <a:t> </a:t>
            </a:r>
            <a:r>
              <a:rPr lang="en-US" sz="2400" i="1" dirty="0" err="1" smtClean="0"/>
              <a:t>number</a:t>
            </a:r>
            <a:r>
              <a:rPr lang="en-US" sz="2400" i="1" dirty="0" smtClean="0"/>
              <a:t> </a:t>
            </a:r>
            <a:r>
              <a:rPr lang="en-US" sz="2400" i="1" dirty="0" err="1" smtClean="0"/>
              <a:t>number</a:t>
            </a:r>
            <a:r>
              <a:rPr lang="en-US" sz="2400" dirty="0" smtClean="0"/>
              <a:t> ) </a:t>
            </a:r>
          </a:p>
          <a:p>
            <a:pPr>
              <a:buNone/>
            </a:pPr>
            <a:r>
              <a:rPr lang="zh-CN" altLang="en-US" sz="2400" dirty="0" smtClean="0"/>
              <a:t>参数： </a:t>
            </a:r>
            <a:br>
              <a:rPr lang="zh-CN" altLang="en-US" sz="2400" dirty="0" smtClean="0"/>
            </a:br>
            <a:r>
              <a:rPr lang="en-US" sz="2400" dirty="0" smtClean="0"/>
              <a:t>auto : 　</a:t>
            </a:r>
            <a:r>
              <a:rPr lang="zh-CN" altLang="en-US" sz="2400" dirty="0" smtClean="0"/>
              <a:t>对象无剪切</a:t>
            </a:r>
            <a:br>
              <a:rPr lang="zh-CN" altLang="en-US" sz="2400" dirty="0" smtClean="0"/>
            </a:br>
            <a:r>
              <a:rPr lang="en-US" sz="2400" dirty="0" err="1" smtClean="0"/>
              <a:t>rect</a:t>
            </a:r>
            <a:r>
              <a:rPr lang="en-US" sz="2400" dirty="0" smtClean="0"/>
              <a:t> (</a:t>
            </a:r>
            <a:r>
              <a:rPr lang="en-US" sz="2400" i="1" dirty="0" smtClean="0"/>
              <a:t> number </a:t>
            </a:r>
            <a:r>
              <a:rPr lang="en-US" sz="2400" i="1" dirty="0" err="1" smtClean="0"/>
              <a:t>number</a:t>
            </a:r>
            <a:r>
              <a:rPr lang="en-US" sz="2400" i="1" dirty="0" smtClean="0"/>
              <a:t> </a:t>
            </a:r>
            <a:r>
              <a:rPr lang="en-US" sz="2400" i="1" dirty="0" err="1" smtClean="0"/>
              <a:t>number</a:t>
            </a:r>
            <a:r>
              <a:rPr lang="en-US" sz="2400" i="1" dirty="0" smtClean="0"/>
              <a:t> </a:t>
            </a:r>
            <a:r>
              <a:rPr lang="en-US" sz="2400" i="1" dirty="0" err="1" smtClean="0"/>
              <a:t>number</a:t>
            </a:r>
            <a:r>
              <a:rPr lang="en-US" sz="2400" dirty="0" smtClean="0"/>
              <a:t> ) : 　</a:t>
            </a:r>
            <a:r>
              <a:rPr lang="zh-CN" altLang="en-US" sz="2400" dirty="0" smtClean="0"/>
              <a:t>依据上</a:t>
            </a:r>
            <a:r>
              <a:rPr lang="en-US" altLang="zh-CN" sz="2400" dirty="0" smtClean="0"/>
              <a:t>-</a:t>
            </a:r>
            <a:r>
              <a:rPr lang="zh-CN" altLang="en-US" sz="2400" dirty="0" smtClean="0"/>
              <a:t>右</a:t>
            </a:r>
            <a:r>
              <a:rPr lang="en-US" altLang="zh-CN" sz="2400" dirty="0" smtClean="0"/>
              <a:t>-</a:t>
            </a:r>
            <a:r>
              <a:rPr lang="zh-CN" altLang="en-US" sz="2400" dirty="0" smtClean="0"/>
              <a:t>下</a:t>
            </a:r>
            <a:r>
              <a:rPr lang="en-US" altLang="zh-CN" sz="2400" dirty="0" smtClean="0"/>
              <a:t>-</a:t>
            </a:r>
            <a:r>
              <a:rPr lang="zh-CN" altLang="en-US" sz="2400" dirty="0" smtClean="0"/>
              <a:t>左的顺序提供自对象左上角为</a:t>
            </a:r>
            <a:r>
              <a:rPr lang="en-US" altLang="zh-CN" sz="2400" dirty="0" smtClean="0"/>
              <a:t>(0,0)</a:t>
            </a:r>
            <a:r>
              <a:rPr lang="zh-CN" altLang="en-US" sz="2400" dirty="0" smtClean="0"/>
              <a:t>坐标计算的四个偏移数值，其中任一数值都可用</a:t>
            </a:r>
            <a:r>
              <a:rPr lang="en-US" sz="2400" dirty="0" smtClean="0"/>
              <a:t>auto</a:t>
            </a:r>
            <a:r>
              <a:rPr lang="zh-CN" altLang="en-US" sz="2400" dirty="0" smtClean="0"/>
              <a:t>替换，即此边不剪切</a:t>
            </a:r>
            <a:endParaRPr lang="en-US" altLang="zh-CN" sz="2400" dirty="0" smtClean="0"/>
          </a:p>
          <a:p>
            <a:pPr>
              <a:buNone/>
            </a:pPr>
            <a:r>
              <a:rPr lang="zh-CN" altLang="en-US" sz="2400" dirty="0" smtClean="0"/>
              <a:t>例如：</a:t>
            </a:r>
            <a:endParaRPr lang="en-US" altLang="zh-CN" sz="2400" dirty="0" smtClean="0"/>
          </a:p>
          <a:p>
            <a:pPr>
              <a:buNone/>
            </a:pPr>
            <a:r>
              <a:rPr lang="en-US" sz="2400" dirty="0" smtClean="0"/>
              <a:t>     div { </a:t>
            </a:r>
            <a:r>
              <a:rPr lang="en-US" sz="2400" dirty="0" err="1" smtClean="0"/>
              <a:t>position:absolute</a:t>
            </a:r>
            <a:r>
              <a:rPr lang="en-US" sz="2400" dirty="0" smtClean="0"/>
              <a:t>; width:60px; height:60px; </a:t>
            </a:r>
            <a:r>
              <a:rPr lang="en-US" sz="2400" dirty="0" err="1" smtClean="0"/>
              <a:t>clip:rect</a:t>
            </a:r>
            <a:r>
              <a:rPr lang="en-US" sz="2400" dirty="0" smtClean="0"/>
              <a:t>(0 20 50 10); } </a:t>
            </a:r>
            <a:br>
              <a:rPr lang="en-US" sz="2400" dirty="0" smtClean="0"/>
            </a:br>
            <a:r>
              <a:rPr lang="en-US" sz="2400" dirty="0" smtClean="0"/>
              <a:t>div { </a:t>
            </a:r>
            <a:r>
              <a:rPr lang="en-US" sz="2400" dirty="0" err="1" smtClean="0"/>
              <a:t>position:absolute</a:t>
            </a:r>
            <a:r>
              <a:rPr lang="en-US" sz="2400" dirty="0" smtClean="0"/>
              <a:t>; width:60px; height:60px; </a:t>
            </a:r>
            <a:r>
              <a:rPr lang="en-US" sz="2400" dirty="0" err="1" smtClean="0"/>
              <a:t>clip:rect</a:t>
            </a:r>
            <a:r>
              <a:rPr lang="en-US" sz="2400" dirty="0" smtClean="0"/>
              <a:t>(1cm auto 50px 10cm); } </a:t>
            </a:r>
            <a:br>
              <a:rPr lang="en-US" sz="2400" dirty="0" smtClean="0"/>
            </a:b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10000"/>
          </a:bodyPr>
          <a:lstStyle/>
          <a:p>
            <a:pPr>
              <a:buNone/>
            </a:pPr>
            <a:r>
              <a:rPr lang="en-US" sz="2400" b="1" dirty="0" smtClean="0">
                <a:solidFill>
                  <a:schemeClr val="tx2">
                    <a:lumMod val="50000"/>
                    <a:lumOff val="50000"/>
                  </a:schemeClr>
                </a:solidFill>
              </a:rPr>
              <a:t>Overflow</a:t>
            </a:r>
            <a:r>
              <a:rPr lang="zh-CN" altLang="en-US" sz="2400" b="1" dirty="0" smtClean="0">
                <a:solidFill>
                  <a:schemeClr val="tx2">
                    <a:lumMod val="50000"/>
                    <a:lumOff val="50000"/>
                  </a:schemeClr>
                </a:solidFill>
              </a:rPr>
              <a:t>检索或设置当对象的内容超过其指定高度及宽度时如何管理内容</a:t>
            </a:r>
            <a:endParaRPr lang="en-US"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000" dirty="0" smtClean="0"/>
              <a:t>overflow : visible | auto | hidden | scroll</a:t>
            </a:r>
            <a:endParaRPr lang="en-US" sz="2400" dirty="0" smtClean="0"/>
          </a:p>
          <a:p>
            <a:pPr>
              <a:buNone/>
            </a:pPr>
            <a:r>
              <a:rPr lang="zh-CN" altLang="en-US" sz="2400" dirty="0" smtClean="0"/>
              <a:t>参数： </a:t>
            </a:r>
            <a:br>
              <a:rPr lang="zh-CN" altLang="en-US" sz="2400" dirty="0" smtClean="0"/>
            </a:br>
            <a:r>
              <a:rPr lang="en-US" altLang="zh-CN" sz="2000" dirty="0" smtClean="0"/>
              <a:t>visible : </a:t>
            </a:r>
            <a:r>
              <a:rPr lang="zh-CN" altLang="en-US" sz="2000" dirty="0" smtClean="0"/>
              <a:t>　不剪切内容也不添加滚动条。假如显式声明此默认值，对象将被剪切为包含对象的</a:t>
            </a:r>
            <a:r>
              <a:rPr lang="en-US" altLang="zh-CN" sz="2000" dirty="0" smtClean="0"/>
              <a:t>window</a:t>
            </a:r>
            <a:r>
              <a:rPr lang="zh-CN" altLang="en-US" sz="2000" dirty="0" smtClean="0"/>
              <a:t>或</a:t>
            </a:r>
            <a:r>
              <a:rPr lang="en-US" altLang="zh-CN" sz="2000" dirty="0" smtClean="0"/>
              <a:t>frame</a:t>
            </a:r>
            <a:r>
              <a:rPr lang="zh-CN" altLang="en-US" sz="2000" dirty="0" smtClean="0"/>
              <a:t>的大小。并且</a:t>
            </a:r>
            <a:r>
              <a:rPr lang="en-US" altLang="zh-CN" sz="2000" dirty="0" smtClean="0">
                <a:hlinkClick r:id="rId2" action="ppaction://hlinkfile"/>
              </a:rPr>
              <a:t>clip</a:t>
            </a:r>
            <a:r>
              <a:rPr lang="zh-CN" altLang="en-US" sz="2000" dirty="0" smtClean="0"/>
              <a:t>属性设置将失效 </a:t>
            </a:r>
            <a:br>
              <a:rPr lang="zh-CN" altLang="en-US" sz="2000" dirty="0" smtClean="0"/>
            </a:br>
            <a:r>
              <a:rPr lang="en-US" altLang="zh-CN" sz="2000" dirty="0" smtClean="0"/>
              <a:t>auto : </a:t>
            </a:r>
            <a:r>
              <a:rPr lang="zh-CN" altLang="en-US" sz="2000" dirty="0" smtClean="0"/>
              <a:t>　此为</a:t>
            </a:r>
            <a:r>
              <a:rPr lang="en-US" altLang="zh-CN" sz="2000" dirty="0" smtClean="0"/>
              <a:t>body</a:t>
            </a:r>
            <a:r>
              <a:rPr lang="zh-CN" altLang="en-US" sz="2000" dirty="0" smtClean="0"/>
              <a:t>对象和</a:t>
            </a:r>
            <a:r>
              <a:rPr lang="en-US" altLang="zh-CN" sz="2000" dirty="0" err="1" smtClean="0"/>
              <a:t>textarea</a:t>
            </a:r>
            <a:r>
              <a:rPr lang="zh-CN" altLang="en-US" sz="2000" dirty="0" smtClean="0"/>
              <a:t>的默认值。在需要时剪切内容并添加滚动条 </a:t>
            </a:r>
            <a:br>
              <a:rPr lang="zh-CN" altLang="en-US" sz="2000" dirty="0" smtClean="0"/>
            </a:br>
            <a:r>
              <a:rPr lang="en-US" altLang="zh-CN" sz="2000" dirty="0" smtClean="0"/>
              <a:t>hidden : </a:t>
            </a:r>
            <a:r>
              <a:rPr lang="zh-CN" altLang="en-US" sz="2000" dirty="0" smtClean="0"/>
              <a:t>　不显示超过对象尺寸的内容</a:t>
            </a:r>
            <a:br>
              <a:rPr lang="zh-CN" altLang="en-US" sz="2000" dirty="0" smtClean="0"/>
            </a:br>
            <a:r>
              <a:rPr lang="en-US" altLang="zh-CN" sz="2000" dirty="0" smtClean="0"/>
              <a:t>scroll : </a:t>
            </a:r>
            <a:r>
              <a:rPr lang="zh-CN" altLang="en-US" sz="2000" dirty="0" smtClean="0"/>
              <a:t>　总是显示滚动条 </a:t>
            </a:r>
            <a:endParaRPr lang="en-US" altLang="zh-CN" sz="2400" dirty="0" smtClean="0"/>
          </a:p>
          <a:p>
            <a:pPr>
              <a:buNone/>
            </a:pPr>
            <a:r>
              <a:rPr lang="zh-CN" altLang="en-US" sz="2400" dirty="0" smtClean="0"/>
              <a:t>例如：</a:t>
            </a:r>
            <a:endParaRPr lang="en-US" altLang="zh-CN" sz="2400" dirty="0" smtClean="0"/>
          </a:p>
          <a:p>
            <a:pPr>
              <a:buNone/>
            </a:pPr>
            <a:r>
              <a:rPr lang="en-US" sz="2000" dirty="0" smtClean="0"/>
              <a:t>     body { overflow: hidden; }</a:t>
            </a:r>
            <a:br>
              <a:rPr lang="en-US" sz="2000" dirty="0" smtClean="0"/>
            </a:br>
            <a:r>
              <a:rPr lang="en-US" sz="2000" dirty="0" smtClean="0"/>
              <a:t>div { overflow: scroll; height: 100px; width: 100px; } </a:t>
            </a:r>
            <a:r>
              <a:rPr lang="en-US" sz="2400" dirty="0" smtClean="0"/>
              <a:t/>
            </a:r>
            <a:br>
              <a:rPr lang="en-US" sz="2400" dirty="0" smtClean="0"/>
            </a:br>
            <a:r>
              <a:rPr lang="en-US" sz="2400" dirty="0" smtClean="0"/>
              <a:t/>
            </a:r>
            <a:br>
              <a:rPr lang="en-US" sz="2400" dirty="0" smtClean="0"/>
            </a:b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10000"/>
          </a:bodyPr>
          <a:lstStyle/>
          <a:p>
            <a:pPr>
              <a:buNone/>
            </a:pPr>
            <a:r>
              <a:rPr lang="en-US" sz="2400" b="1" dirty="0" smtClean="0">
                <a:solidFill>
                  <a:schemeClr val="tx2">
                    <a:lumMod val="50000"/>
                    <a:lumOff val="50000"/>
                  </a:schemeClr>
                </a:solidFill>
              </a:rPr>
              <a:t>overflow-x</a:t>
            </a:r>
            <a:r>
              <a:rPr lang="zh-CN" altLang="en-US" sz="2400" b="1" dirty="0" smtClean="0">
                <a:solidFill>
                  <a:schemeClr val="tx2">
                    <a:lumMod val="50000"/>
                    <a:lumOff val="50000"/>
                  </a:schemeClr>
                </a:solidFill>
              </a:rPr>
              <a:t>检索或设置当对象的内容超过其指定宽度时如何管理内容</a:t>
            </a:r>
            <a:endParaRPr lang="en-US"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000" dirty="0" smtClean="0"/>
              <a:t>overflow-x : visible | auto | hidden | scroll</a:t>
            </a:r>
            <a:endParaRPr lang="en-US" sz="2400" dirty="0" smtClean="0"/>
          </a:p>
          <a:p>
            <a:pPr>
              <a:buNone/>
            </a:pPr>
            <a:r>
              <a:rPr lang="zh-CN" altLang="en-US" sz="2400" dirty="0" smtClean="0"/>
              <a:t>参数： </a:t>
            </a:r>
            <a:br>
              <a:rPr lang="zh-CN" altLang="en-US" sz="2400" dirty="0" smtClean="0"/>
            </a:br>
            <a:r>
              <a:rPr lang="en-US" altLang="zh-CN" sz="2000" dirty="0" smtClean="0"/>
              <a:t>visible : </a:t>
            </a:r>
            <a:r>
              <a:rPr lang="zh-CN" altLang="en-US" sz="2000" dirty="0" smtClean="0"/>
              <a:t>　不剪切内容也不添加滚动条。假如显式声明此默认值，对象将被剪切为包含对象的</a:t>
            </a:r>
            <a:r>
              <a:rPr lang="en-US" altLang="zh-CN" sz="2000" dirty="0" smtClean="0"/>
              <a:t>window</a:t>
            </a:r>
            <a:r>
              <a:rPr lang="zh-CN" altLang="en-US" sz="2000" dirty="0" smtClean="0"/>
              <a:t>或</a:t>
            </a:r>
            <a:r>
              <a:rPr lang="en-US" altLang="zh-CN" sz="2000" dirty="0" smtClean="0"/>
              <a:t>frame</a:t>
            </a:r>
            <a:r>
              <a:rPr lang="zh-CN" altLang="en-US" sz="2000" dirty="0" smtClean="0"/>
              <a:t>的大小。并且</a:t>
            </a:r>
            <a:r>
              <a:rPr lang="en-US" altLang="zh-CN" sz="2000" dirty="0" smtClean="0">
                <a:hlinkClick r:id="rId2" action="ppaction://hlinkfile"/>
              </a:rPr>
              <a:t>clip</a:t>
            </a:r>
            <a:r>
              <a:rPr lang="zh-CN" altLang="en-US" sz="2000" dirty="0" smtClean="0"/>
              <a:t>属性设置将失效 </a:t>
            </a:r>
            <a:br>
              <a:rPr lang="zh-CN" altLang="en-US" sz="2000" dirty="0" smtClean="0"/>
            </a:br>
            <a:r>
              <a:rPr lang="en-US" altLang="zh-CN" sz="2000" dirty="0" smtClean="0"/>
              <a:t>auto : </a:t>
            </a:r>
            <a:r>
              <a:rPr lang="zh-CN" altLang="en-US" sz="2000" dirty="0" smtClean="0"/>
              <a:t>　此为</a:t>
            </a:r>
            <a:r>
              <a:rPr lang="en-US" altLang="zh-CN" sz="2000" dirty="0" smtClean="0"/>
              <a:t>body</a:t>
            </a:r>
            <a:r>
              <a:rPr lang="zh-CN" altLang="en-US" sz="2000" dirty="0" smtClean="0"/>
              <a:t>对象和</a:t>
            </a:r>
            <a:r>
              <a:rPr lang="en-US" altLang="zh-CN" sz="2000" dirty="0" err="1" smtClean="0"/>
              <a:t>textarea</a:t>
            </a:r>
            <a:r>
              <a:rPr lang="zh-CN" altLang="en-US" sz="2000" dirty="0" smtClean="0"/>
              <a:t>的默认值。在需要时剪切内容并添加滚动条 </a:t>
            </a:r>
            <a:br>
              <a:rPr lang="zh-CN" altLang="en-US" sz="2000" dirty="0" smtClean="0"/>
            </a:br>
            <a:r>
              <a:rPr lang="en-US" altLang="zh-CN" sz="2000" dirty="0" smtClean="0"/>
              <a:t>hidden : </a:t>
            </a:r>
            <a:r>
              <a:rPr lang="zh-CN" altLang="en-US" sz="2000" dirty="0" smtClean="0"/>
              <a:t>　不显示超过对象尺寸的内容</a:t>
            </a:r>
            <a:br>
              <a:rPr lang="zh-CN" altLang="en-US" sz="2000" dirty="0" smtClean="0"/>
            </a:br>
            <a:r>
              <a:rPr lang="en-US" altLang="zh-CN" sz="2000" dirty="0" smtClean="0"/>
              <a:t>scroll : </a:t>
            </a:r>
            <a:r>
              <a:rPr lang="zh-CN" altLang="en-US" sz="2000" dirty="0" smtClean="0"/>
              <a:t>　总是显示滚动条 </a:t>
            </a:r>
            <a:endParaRPr lang="en-US" altLang="zh-CN" sz="2400" dirty="0" smtClean="0"/>
          </a:p>
          <a:p>
            <a:pPr>
              <a:buNone/>
            </a:pPr>
            <a:r>
              <a:rPr lang="zh-CN" altLang="en-US" sz="2400" dirty="0" smtClean="0"/>
              <a:t>例如：</a:t>
            </a:r>
            <a:endParaRPr lang="en-US" altLang="zh-CN" sz="2400" dirty="0" smtClean="0"/>
          </a:p>
          <a:p>
            <a:pPr>
              <a:buNone/>
            </a:pPr>
            <a:r>
              <a:rPr lang="en-US" sz="2000" dirty="0" smtClean="0"/>
              <a:t>      body { overflow-x: hidden; }</a:t>
            </a:r>
            <a:br>
              <a:rPr lang="en-US" sz="2000" dirty="0" smtClean="0"/>
            </a:br>
            <a:r>
              <a:rPr lang="en-US" sz="2000" dirty="0" smtClean="0"/>
              <a:t>div { overflow-x: scroll; height: 100px; width: 100px; }</a:t>
            </a:r>
            <a:r>
              <a:rPr lang="en-US" sz="2400" dirty="0" smtClean="0"/>
              <a:t/>
            </a:r>
            <a:br>
              <a:rPr lang="en-US" sz="2400" dirty="0" smtClean="0"/>
            </a:br>
            <a:r>
              <a:rPr lang="en-US" sz="2400" dirty="0" smtClean="0"/>
              <a:t/>
            </a:r>
            <a:br>
              <a:rPr lang="en-US" sz="2400" dirty="0" smtClean="0"/>
            </a:b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zh-CN" smtClean="0"/>
              <a:t>Html</a:t>
            </a:r>
            <a:r>
              <a:rPr lang="zh-CN" altLang="en-US" smtClean="0"/>
              <a:t>的缺陷</a:t>
            </a:r>
          </a:p>
        </p:txBody>
      </p:sp>
      <p:sp>
        <p:nvSpPr>
          <p:cNvPr id="8195" name="Rectangle 3"/>
          <p:cNvSpPr>
            <a:spLocks noGrp="1" noChangeArrowheads="1"/>
          </p:cNvSpPr>
          <p:nvPr>
            <p:ph idx="1"/>
          </p:nvPr>
        </p:nvSpPr>
        <p:spPr/>
        <p:txBody>
          <a:bodyPr/>
          <a:lstStyle/>
          <a:p>
            <a:pPr eaLnBrk="1" hangingPunct="1">
              <a:lnSpc>
                <a:spcPct val="80000"/>
              </a:lnSpc>
              <a:buFont typeface="Wingdings" pitchFamily="2" charset="2"/>
              <a:buNone/>
            </a:pPr>
            <a:r>
              <a:rPr lang="en-US" altLang="zh-CN" sz="1600" dirty="0" smtClean="0"/>
              <a:t>&lt;html&gt;</a:t>
            </a:r>
          </a:p>
          <a:p>
            <a:pPr eaLnBrk="1" hangingPunct="1">
              <a:lnSpc>
                <a:spcPct val="80000"/>
              </a:lnSpc>
              <a:buFont typeface="Wingdings" pitchFamily="2" charset="2"/>
              <a:buNone/>
            </a:pPr>
            <a:r>
              <a:rPr lang="en-US" altLang="zh-CN" sz="1600" dirty="0" smtClean="0"/>
              <a:t>&lt;head&gt;</a:t>
            </a:r>
          </a:p>
          <a:p>
            <a:pPr eaLnBrk="1" hangingPunct="1">
              <a:lnSpc>
                <a:spcPct val="80000"/>
              </a:lnSpc>
              <a:buFont typeface="Wingdings" pitchFamily="2" charset="2"/>
              <a:buNone/>
            </a:pPr>
            <a:r>
              <a:rPr lang="en-US" altLang="zh-CN" sz="1600" dirty="0" smtClean="0"/>
              <a:t>	&lt;title&gt;</a:t>
            </a:r>
            <a:r>
              <a:rPr lang="zh-CN" altLang="en-US" sz="1600" dirty="0" smtClean="0"/>
              <a:t>页面标题</a:t>
            </a:r>
            <a:r>
              <a:rPr lang="en-US" altLang="zh-CN" sz="1600" dirty="0" smtClean="0"/>
              <a:t>&lt;/title&gt;</a:t>
            </a:r>
          </a:p>
          <a:p>
            <a:pPr eaLnBrk="1" hangingPunct="1">
              <a:lnSpc>
                <a:spcPct val="80000"/>
              </a:lnSpc>
              <a:buFont typeface="Wingdings" pitchFamily="2" charset="2"/>
              <a:buNone/>
            </a:pPr>
            <a:r>
              <a:rPr lang="en-US" altLang="zh-CN" sz="1600" dirty="0" smtClean="0"/>
              <a:t>   &lt;/head&gt;</a:t>
            </a:r>
          </a:p>
          <a:p>
            <a:pPr eaLnBrk="1" hangingPunct="1">
              <a:lnSpc>
                <a:spcPct val="80000"/>
              </a:lnSpc>
              <a:buFont typeface="Wingdings" pitchFamily="2" charset="2"/>
              <a:buNone/>
            </a:pPr>
            <a:r>
              <a:rPr lang="en-US" altLang="zh-CN" sz="1600" dirty="0" smtClean="0"/>
              <a:t>&lt;body&gt;</a:t>
            </a:r>
          </a:p>
          <a:p>
            <a:pPr eaLnBrk="1" hangingPunct="1">
              <a:lnSpc>
                <a:spcPct val="80000"/>
              </a:lnSpc>
              <a:buFont typeface="Wingdings" pitchFamily="2" charset="2"/>
              <a:buNone/>
            </a:pPr>
            <a:r>
              <a:rPr lang="en-US" altLang="zh-CN" sz="1600" dirty="0" smtClean="0"/>
              <a:t>	&lt;h2&gt;&lt;font color="#0000FF" face="</a:t>
            </a:r>
            <a:r>
              <a:rPr lang="zh-CN" altLang="en-US" sz="1600" dirty="0" smtClean="0"/>
              <a:t>黑体</a:t>
            </a:r>
            <a:r>
              <a:rPr lang="en-US" altLang="zh-CN" sz="1600" dirty="0" smtClean="0"/>
              <a:t>"&gt;CSS</a:t>
            </a:r>
            <a:r>
              <a:rPr lang="zh-CN" altLang="en-US" sz="1600" dirty="0" smtClean="0"/>
              <a:t>标记</a:t>
            </a:r>
            <a:r>
              <a:rPr lang="en-US" altLang="zh-CN" sz="1600" dirty="0" smtClean="0"/>
              <a:t>1&lt;/font&gt;&lt;/h2&gt;</a:t>
            </a:r>
          </a:p>
          <a:p>
            <a:pPr eaLnBrk="1" hangingPunct="1">
              <a:lnSpc>
                <a:spcPct val="80000"/>
              </a:lnSpc>
              <a:buFont typeface="Wingdings" pitchFamily="2" charset="2"/>
              <a:buNone/>
            </a:pPr>
            <a:r>
              <a:rPr lang="en-US" altLang="zh-CN" sz="1600" dirty="0" smtClean="0"/>
              <a:t>	&lt;p&gt;CSS</a:t>
            </a:r>
            <a:r>
              <a:rPr lang="zh-CN" altLang="en-US" sz="1600" dirty="0" smtClean="0"/>
              <a:t>标记的正文内容</a:t>
            </a:r>
            <a:r>
              <a:rPr lang="en-US" altLang="zh-CN" sz="1600" dirty="0" smtClean="0"/>
              <a:t>1&lt;/p&gt;</a:t>
            </a:r>
          </a:p>
          <a:p>
            <a:pPr eaLnBrk="1" hangingPunct="1">
              <a:lnSpc>
                <a:spcPct val="80000"/>
              </a:lnSpc>
              <a:buFont typeface="Wingdings" pitchFamily="2" charset="2"/>
              <a:buNone/>
            </a:pPr>
            <a:r>
              <a:rPr lang="en-US" altLang="zh-CN" sz="1600" dirty="0" smtClean="0"/>
              <a:t>	&lt;h2&gt;&lt;font color="#0000FF" face="</a:t>
            </a:r>
            <a:r>
              <a:rPr lang="zh-CN" altLang="en-US" sz="1600" dirty="0" smtClean="0"/>
              <a:t>黑体</a:t>
            </a:r>
            <a:r>
              <a:rPr lang="en-US" altLang="zh-CN" sz="1600" dirty="0" smtClean="0"/>
              <a:t>"&gt;CSS</a:t>
            </a:r>
            <a:r>
              <a:rPr lang="zh-CN" altLang="en-US" sz="1600" dirty="0" smtClean="0"/>
              <a:t>标记</a:t>
            </a:r>
            <a:r>
              <a:rPr lang="en-US" altLang="zh-CN" sz="1600" dirty="0" smtClean="0"/>
              <a:t>2&lt;/font&gt;&lt;/h2&gt;</a:t>
            </a:r>
          </a:p>
          <a:p>
            <a:pPr eaLnBrk="1" hangingPunct="1">
              <a:lnSpc>
                <a:spcPct val="80000"/>
              </a:lnSpc>
              <a:buFont typeface="Wingdings" pitchFamily="2" charset="2"/>
              <a:buNone/>
            </a:pPr>
            <a:r>
              <a:rPr lang="en-US" altLang="zh-CN" sz="1600" dirty="0" smtClean="0"/>
              <a:t>	&lt;p&gt;CSS</a:t>
            </a:r>
            <a:r>
              <a:rPr lang="zh-CN" altLang="en-US" sz="1600" dirty="0" smtClean="0"/>
              <a:t>标记的正文内容</a:t>
            </a:r>
            <a:r>
              <a:rPr lang="en-US" altLang="zh-CN" sz="1600" dirty="0" smtClean="0"/>
              <a:t>2&lt;/p&gt;</a:t>
            </a:r>
          </a:p>
          <a:p>
            <a:pPr eaLnBrk="1" hangingPunct="1">
              <a:lnSpc>
                <a:spcPct val="80000"/>
              </a:lnSpc>
              <a:buFont typeface="Wingdings" pitchFamily="2" charset="2"/>
              <a:buNone/>
            </a:pPr>
            <a:r>
              <a:rPr lang="en-US" altLang="zh-CN" sz="1600" dirty="0" smtClean="0"/>
              <a:t>	&lt;h2&gt;&lt;font color="#0000FF" face="</a:t>
            </a:r>
            <a:r>
              <a:rPr lang="zh-CN" altLang="en-US" sz="1600" dirty="0" smtClean="0"/>
              <a:t>黑体</a:t>
            </a:r>
            <a:r>
              <a:rPr lang="en-US" altLang="zh-CN" sz="1600" dirty="0" smtClean="0"/>
              <a:t>"&gt;CSS</a:t>
            </a:r>
            <a:r>
              <a:rPr lang="zh-CN" altLang="en-US" sz="1600" dirty="0" smtClean="0"/>
              <a:t>标记</a:t>
            </a:r>
            <a:r>
              <a:rPr lang="en-US" altLang="zh-CN" sz="1600" dirty="0" smtClean="0"/>
              <a:t>3&lt;/font&gt;&lt;/h2&gt;</a:t>
            </a:r>
          </a:p>
          <a:p>
            <a:pPr eaLnBrk="1" hangingPunct="1">
              <a:lnSpc>
                <a:spcPct val="80000"/>
              </a:lnSpc>
              <a:buFont typeface="Wingdings" pitchFamily="2" charset="2"/>
              <a:buNone/>
            </a:pPr>
            <a:r>
              <a:rPr lang="en-US" altLang="zh-CN" sz="1600" dirty="0" smtClean="0"/>
              <a:t>	&lt;p&gt;CSS</a:t>
            </a:r>
            <a:r>
              <a:rPr lang="zh-CN" altLang="en-US" sz="1600" dirty="0" smtClean="0"/>
              <a:t>标记的正文内容</a:t>
            </a:r>
            <a:r>
              <a:rPr lang="en-US" altLang="zh-CN" sz="1600" dirty="0" smtClean="0"/>
              <a:t>3&lt;/p&gt;</a:t>
            </a:r>
          </a:p>
          <a:p>
            <a:pPr eaLnBrk="1" hangingPunct="1">
              <a:lnSpc>
                <a:spcPct val="80000"/>
              </a:lnSpc>
              <a:buFont typeface="Wingdings" pitchFamily="2" charset="2"/>
              <a:buNone/>
            </a:pPr>
            <a:r>
              <a:rPr lang="en-US" altLang="zh-CN" sz="1600" dirty="0" smtClean="0"/>
              <a:t>	&lt;h2&gt;&lt;font color="#0000FF" face="</a:t>
            </a:r>
            <a:r>
              <a:rPr lang="zh-CN" altLang="en-US" sz="1600" dirty="0" smtClean="0"/>
              <a:t>黑体</a:t>
            </a:r>
            <a:r>
              <a:rPr lang="en-US" altLang="zh-CN" sz="1600" dirty="0" smtClean="0"/>
              <a:t>"&gt;CSS</a:t>
            </a:r>
            <a:r>
              <a:rPr lang="zh-CN" altLang="en-US" sz="1600" dirty="0" smtClean="0"/>
              <a:t>标记</a:t>
            </a:r>
            <a:r>
              <a:rPr lang="en-US" altLang="zh-CN" sz="1600" dirty="0" smtClean="0"/>
              <a:t>4&lt;/font&gt;&lt;/h2&gt;</a:t>
            </a:r>
          </a:p>
          <a:p>
            <a:pPr eaLnBrk="1" hangingPunct="1">
              <a:lnSpc>
                <a:spcPct val="80000"/>
              </a:lnSpc>
              <a:buFont typeface="Wingdings" pitchFamily="2" charset="2"/>
              <a:buNone/>
            </a:pPr>
            <a:r>
              <a:rPr lang="en-US" altLang="zh-CN" sz="1600" dirty="0" smtClean="0"/>
              <a:t>	&lt;p&gt;CSS</a:t>
            </a:r>
            <a:r>
              <a:rPr lang="zh-CN" altLang="en-US" sz="1600" dirty="0" smtClean="0"/>
              <a:t>标记的正文内容</a:t>
            </a:r>
            <a:r>
              <a:rPr lang="en-US" altLang="zh-CN" sz="1600" dirty="0" smtClean="0"/>
              <a:t>4&lt;/p&gt;</a:t>
            </a:r>
          </a:p>
          <a:p>
            <a:pPr eaLnBrk="1" hangingPunct="1">
              <a:lnSpc>
                <a:spcPct val="80000"/>
              </a:lnSpc>
              <a:buFont typeface="Wingdings" pitchFamily="2" charset="2"/>
              <a:buNone/>
            </a:pPr>
            <a:r>
              <a:rPr lang="en-US" altLang="zh-CN" sz="1600" dirty="0" smtClean="0"/>
              <a:t>&lt;/body&gt;</a:t>
            </a:r>
          </a:p>
          <a:p>
            <a:pPr eaLnBrk="1" hangingPunct="1">
              <a:lnSpc>
                <a:spcPct val="80000"/>
              </a:lnSpc>
              <a:buFont typeface="Wingdings" pitchFamily="2" charset="2"/>
              <a:buNone/>
            </a:pPr>
            <a:r>
              <a:rPr lang="en-US" altLang="zh-CN" sz="1600" dirty="0" smtClean="0"/>
              <a:t>&lt;/html&gt;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20000"/>
          </a:bodyPr>
          <a:lstStyle/>
          <a:p>
            <a:pPr>
              <a:buNone/>
            </a:pPr>
            <a:r>
              <a:rPr lang="en-US" sz="2400" b="1" dirty="0" smtClean="0">
                <a:solidFill>
                  <a:schemeClr val="tx2">
                    <a:lumMod val="50000"/>
                    <a:lumOff val="50000"/>
                  </a:schemeClr>
                </a:solidFill>
              </a:rPr>
              <a:t>overflow-y</a:t>
            </a:r>
            <a:r>
              <a:rPr lang="zh-CN" altLang="en-US" sz="2400" b="1" dirty="0" smtClean="0">
                <a:solidFill>
                  <a:schemeClr val="tx2">
                    <a:lumMod val="50000"/>
                    <a:lumOff val="50000"/>
                  </a:schemeClr>
                </a:solidFill>
              </a:rPr>
              <a:t>检索或设置当对象的内容超过其指定宽度时如何管理内容</a:t>
            </a:r>
            <a:endParaRPr lang="en-US"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000" dirty="0" smtClean="0"/>
              <a:t>overflow-y : visible | auto | hidden | scroll</a:t>
            </a:r>
            <a:endParaRPr lang="en-US" sz="2400" dirty="0" smtClean="0"/>
          </a:p>
          <a:p>
            <a:pPr>
              <a:buNone/>
            </a:pPr>
            <a:r>
              <a:rPr lang="zh-CN" altLang="en-US" sz="2400" dirty="0" smtClean="0"/>
              <a:t>参数： </a:t>
            </a:r>
            <a:br>
              <a:rPr lang="zh-CN" altLang="en-US" sz="2400" dirty="0" smtClean="0"/>
            </a:br>
            <a:r>
              <a:rPr lang="en-US" altLang="zh-CN" sz="2000" dirty="0" smtClean="0"/>
              <a:t>visible : </a:t>
            </a:r>
            <a:r>
              <a:rPr lang="zh-CN" altLang="en-US" sz="2000" dirty="0" smtClean="0"/>
              <a:t>　不剪切内容也不添加滚动条。假如显式声明此默认值，对象将被剪切为包含对象的</a:t>
            </a:r>
            <a:r>
              <a:rPr lang="en-US" altLang="zh-CN" sz="2000" dirty="0" smtClean="0"/>
              <a:t>window</a:t>
            </a:r>
            <a:r>
              <a:rPr lang="zh-CN" altLang="en-US" sz="2000" dirty="0" smtClean="0"/>
              <a:t>或</a:t>
            </a:r>
            <a:r>
              <a:rPr lang="en-US" altLang="zh-CN" sz="2000" dirty="0" smtClean="0"/>
              <a:t>frame</a:t>
            </a:r>
            <a:r>
              <a:rPr lang="zh-CN" altLang="en-US" sz="2000" dirty="0" smtClean="0"/>
              <a:t>的大小。并且</a:t>
            </a:r>
            <a:r>
              <a:rPr lang="en-US" altLang="zh-CN" sz="2000" dirty="0" smtClean="0">
                <a:hlinkClick r:id="rId2" action="ppaction://hlinkfile"/>
              </a:rPr>
              <a:t>clip</a:t>
            </a:r>
            <a:r>
              <a:rPr lang="zh-CN" altLang="en-US" sz="2000" dirty="0" smtClean="0"/>
              <a:t>属性设置将失效 </a:t>
            </a:r>
            <a:br>
              <a:rPr lang="zh-CN" altLang="en-US" sz="2000" dirty="0" smtClean="0"/>
            </a:br>
            <a:r>
              <a:rPr lang="en-US" altLang="zh-CN" sz="2000" dirty="0" smtClean="0"/>
              <a:t>auto : </a:t>
            </a:r>
            <a:r>
              <a:rPr lang="zh-CN" altLang="en-US" sz="2000" dirty="0" smtClean="0"/>
              <a:t>　此为</a:t>
            </a:r>
            <a:r>
              <a:rPr lang="en-US" altLang="zh-CN" sz="2000" dirty="0" smtClean="0"/>
              <a:t>body</a:t>
            </a:r>
            <a:r>
              <a:rPr lang="zh-CN" altLang="en-US" sz="2000" dirty="0" smtClean="0"/>
              <a:t>对象和</a:t>
            </a:r>
            <a:r>
              <a:rPr lang="en-US" altLang="zh-CN" sz="2000" dirty="0" err="1" smtClean="0"/>
              <a:t>textarea</a:t>
            </a:r>
            <a:r>
              <a:rPr lang="zh-CN" altLang="en-US" sz="2000" dirty="0" smtClean="0"/>
              <a:t>的默认值。在需要时剪切内容并添加滚动条 </a:t>
            </a:r>
            <a:br>
              <a:rPr lang="zh-CN" altLang="en-US" sz="2000" dirty="0" smtClean="0"/>
            </a:br>
            <a:r>
              <a:rPr lang="en-US" altLang="zh-CN" sz="2000" dirty="0" smtClean="0"/>
              <a:t>hidden : </a:t>
            </a:r>
            <a:r>
              <a:rPr lang="zh-CN" altLang="en-US" sz="2000" dirty="0" smtClean="0"/>
              <a:t>　不显示超过对象尺寸的内容</a:t>
            </a:r>
            <a:br>
              <a:rPr lang="zh-CN" altLang="en-US" sz="2000" dirty="0" smtClean="0"/>
            </a:br>
            <a:r>
              <a:rPr lang="en-US" altLang="zh-CN" sz="2000" dirty="0" smtClean="0"/>
              <a:t>scroll : </a:t>
            </a:r>
            <a:r>
              <a:rPr lang="zh-CN" altLang="en-US" sz="2000" dirty="0" smtClean="0"/>
              <a:t>　总是显示滚动条 </a:t>
            </a:r>
            <a:endParaRPr lang="en-US" altLang="zh-CN" sz="2400" dirty="0" smtClean="0"/>
          </a:p>
          <a:p>
            <a:pPr>
              <a:buNone/>
            </a:pPr>
            <a:r>
              <a:rPr lang="zh-CN" altLang="en-US" sz="2400" dirty="0" smtClean="0"/>
              <a:t>例如：</a:t>
            </a:r>
            <a:endParaRPr lang="en-US" altLang="zh-CN" sz="2400" dirty="0" smtClean="0"/>
          </a:p>
          <a:p>
            <a:pPr>
              <a:buNone/>
            </a:pPr>
            <a:r>
              <a:rPr lang="en-US" sz="2000" dirty="0" smtClean="0"/>
              <a:t>      body { overflow-y: hidden; }</a:t>
            </a:r>
            <a:br>
              <a:rPr lang="en-US" sz="2000" dirty="0" smtClean="0"/>
            </a:br>
            <a:r>
              <a:rPr lang="en-US" sz="2000" dirty="0" smtClean="0"/>
              <a:t>div { overflow-y: scroll; height: 100px; width: 100px; } </a:t>
            </a:r>
            <a:br>
              <a:rPr lang="en-US" sz="2000" dirty="0" smtClean="0"/>
            </a:br>
            <a:r>
              <a:rPr lang="en-US" sz="2400" dirty="0" smtClean="0"/>
              <a:t/>
            </a:r>
            <a:br>
              <a:rPr lang="en-US" sz="2400" dirty="0" smtClean="0"/>
            </a:br>
            <a:r>
              <a:rPr lang="en-US" sz="2400" dirty="0" smtClean="0"/>
              <a:t/>
            </a:r>
            <a:br>
              <a:rPr lang="en-US" sz="2400" dirty="0" smtClean="0"/>
            </a:b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lnSpcReduction="10000"/>
          </a:bodyPr>
          <a:lstStyle/>
          <a:p>
            <a:pPr>
              <a:buNone/>
            </a:pPr>
            <a:r>
              <a:rPr lang="en-US" sz="2400" b="1" dirty="0" smtClean="0">
                <a:solidFill>
                  <a:schemeClr val="tx2">
                    <a:lumMod val="50000"/>
                    <a:lumOff val="50000"/>
                  </a:schemeClr>
                </a:solidFill>
              </a:rPr>
              <a:t>Visibility</a:t>
            </a:r>
            <a:r>
              <a:rPr lang="zh-CN" altLang="en-US" sz="2400" b="1" dirty="0" smtClean="0">
                <a:solidFill>
                  <a:schemeClr val="tx2">
                    <a:lumMod val="50000"/>
                    <a:lumOff val="50000"/>
                  </a:schemeClr>
                </a:solidFill>
              </a:rPr>
              <a:t>设置或检索是否显示对象</a:t>
            </a:r>
            <a:endParaRPr lang="en-US"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000" dirty="0" smtClean="0"/>
              <a:t>visibility : inherit | visible | collapse | hidden</a:t>
            </a:r>
            <a:endParaRPr lang="en-US" sz="2400" dirty="0" smtClean="0"/>
          </a:p>
          <a:p>
            <a:pPr>
              <a:buNone/>
            </a:pPr>
            <a:r>
              <a:rPr lang="zh-CN" altLang="en-US" sz="2400" dirty="0" smtClean="0"/>
              <a:t>参数： </a:t>
            </a:r>
            <a:br>
              <a:rPr lang="zh-CN" altLang="en-US" sz="2400" dirty="0" smtClean="0"/>
            </a:br>
            <a:r>
              <a:rPr lang="en-US" altLang="zh-CN" sz="2000" dirty="0" smtClean="0"/>
              <a:t>inherit : </a:t>
            </a:r>
            <a:r>
              <a:rPr lang="zh-CN" altLang="en-US" sz="2000" dirty="0" smtClean="0"/>
              <a:t>　继承上一个父对象的可见性</a:t>
            </a:r>
            <a:br>
              <a:rPr lang="zh-CN" altLang="en-US" sz="2000" dirty="0" smtClean="0"/>
            </a:br>
            <a:r>
              <a:rPr lang="en-US" altLang="zh-CN" sz="2000" dirty="0" smtClean="0"/>
              <a:t>visible : </a:t>
            </a:r>
            <a:r>
              <a:rPr lang="zh-CN" altLang="en-US" sz="2000" dirty="0" smtClean="0"/>
              <a:t>　对象可视</a:t>
            </a:r>
            <a:br>
              <a:rPr lang="zh-CN" altLang="en-US" sz="2000" dirty="0" smtClean="0"/>
            </a:br>
            <a:r>
              <a:rPr lang="en-US" altLang="zh-CN" sz="2000" dirty="0" smtClean="0"/>
              <a:t>hidden : </a:t>
            </a:r>
            <a:r>
              <a:rPr lang="zh-CN" altLang="en-US" sz="2000" dirty="0" smtClean="0"/>
              <a:t>　对象隐藏</a:t>
            </a:r>
            <a:br>
              <a:rPr lang="zh-CN" altLang="en-US" sz="2000" dirty="0" smtClean="0"/>
            </a:br>
            <a:r>
              <a:rPr lang="en-US" altLang="zh-CN" sz="2000" dirty="0" smtClean="0"/>
              <a:t>collapse : </a:t>
            </a:r>
            <a:r>
              <a:rPr lang="zh-CN" altLang="en-US" sz="2000" dirty="0" smtClean="0"/>
              <a:t>　主要用来隐藏表格的行或列。隐藏的行或列能够被其他内容使用。对于表格外的其他对象，其作用等同于</a:t>
            </a:r>
            <a:r>
              <a:rPr lang="en-US" altLang="zh-CN" sz="2000" dirty="0" smtClean="0"/>
              <a:t>hidden</a:t>
            </a:r>
            <a:endParaRPr lang="en-US" altLang="zh-CN" sz="2400" dirty="0" smtClean="0"/>
          </a:p>
          <a:p>
            <a:pPr>
              <a:buNone/>
            </a:pPr>
            <a:r>
              <a:rPr lang="zh-CN" altLang="en-US" sz="2400" dirty="0" smtClean="0"/>
              <a:t>例如：</a:t>
            </a:r>
            <a:endParaRPr lang="en-US" altLang="zh-CN" sz="2400" dirty="0" smtClean="0"/>
          </a:p>
          <a:p>
            <a:pPr>
              <a:buNone/>
            </a:pPr>
            <a:r>
              <a:rPr lang="en-US" sz="2000" dirty="0" smtClean="0"/>
              <a:t>      </a:t>
            </a:r>
            <a:r>
              <a:rPr lang="en-US" sz="2000" dirty="0" err="1" smtClean="0"/>
              <a:t>img</a:t>
            </a:r>
            <a:r>
              <a:rPr lang="en-US" sz="2000" dirty="0" smtClean="0"/>
              <a:t> { visibility: inherit; float: right; } </a:t>
            </a:r>
            <a:br>
              <a:rPr lang="en-US" sz="2000" dirty="0" smtClean="0"/>
            </a:br>
            <a:r>
              <a:rPr lang="en-US" sz="2400" dirty="0" smtClean="0"/>
              <a:t/>
            </a:r>
            <a:br>
              <a:rPr lang="en-US" sz="2400" dirty="0" smtClean="0"/>
            </a:br>
            <a:r>
              <a:rPr lang="en-US" sz="2400" dirty="0" smtClean="0"/>
              <a:t/>
            </a:r>
            <a:br>
              <a:rPr lang="en-US" sz="2400" dirty="0" smtClean="0"/>
            </a:b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18"/>
            <a:ext cx="8229600" cy="5483245"/>
          </a:xfrm>
        </p:spPr>
        <p:txBody>
          <a:bodyPr/>
          <a:lstStyle/>
          <a:p>
            <a:r>
              <a:rPr lang="en-US" altLang="zh-CN" dirty="0" smtClean="0"/>
              <a:t>Border</a:t>
            </a:r>
            <a:r>
              <a:rPr lang="zh-CN" altLang="en-US" dirty="0" smtClean="0"/>
              <a:t>边框</a:t>
            </a:r>
            <a:endParaRPr lang="en-US" altLang="zh-CN" dirty="0" smtClean="0"/>
          </a:p>
          <a:p>
            <a:pPr>
              <a:buNone/>
            </a:pPr>
            <a:r>
              <a:rPr lang="zh-CN" altLang="en-US" sz="2400" dirty="0" smtClean="0"/>
              <a:t>语法： </a:t>
            </a:r>
            <a:br>
              <a:rPr lang="zh-CN" altLang="en-US" sz="2400" dirty="0" smtClean="0"/>
            </a:br>
            <a:r>
              <a:rPr lang="en-US" sz="2400" dirty="0" smtClean="0"/>
              <a:t>border :</a:t>
            </a:r>
            <a:r>
              <a:rPr lang="en-US" sz="2400" dirty="0" smtClean="0">
                <a:hlinkClick r:id="rId2" action="ppaction://hlinkfile"/>
              </a:rPr>
              <a:t> border-width </a:t>
            </a:r>
            <a:r>
              <a:rPr lang="en-US" sz="2400" dirty="0" smtClean="0"/>
              <a:t>||</a:t>
            </a:r>
            <a:r>
              <a:rPr lang="en-US" sz="2400" dirty="0" smtClean="0">
                <a:hlinkClick r:id="rId3" action="ppaction://hlinkfile"/>
              </a:rPr>
              <a:t> border-style </a:t>
            </a:r>
            <a:r>
              <a:rPr lang="en-US" sz="2400" dirty="0" smtClean="0"/>
              <a:t>||</a:t>
            </a:r>
            <a:r>
              <a:rPr lang="en-US" sz="2400" dirty="0" smtClean="0">
                <a:hlinkClick r:id="rId4" action="ppaction://hlinkfile"/>
              </a:rPr>
              <a:t> border-color</a:t>
            </a:r>
            <a:endParaRPr lang="en-US" sz="2400" dirty="0" smtClean="0"/>
          </a:p>
          <a:p>
            <a:pPr>
              <a:buNone/>
            </a:pPr>
            <a:r>
              <a:rPr lang="en-US" sz="2400" dirty="0" smtClean="0"/>
              <a:t>border-width</a:t>
            </a:r>
            <a:r>
              <a:rPr lang="zh-CN" altLang="en-US" sz="2400" dirty="0" smtClean="0"/>
              <a:t>边框的宽度</a:t>
            </a:r>
            <a:endParaRPr lang="en-US" sz="2400" dirty="0" smtClean="0"/>
          </a:p>
          <a:p>
            <a:pPr>
              <a:buNone/>
            </a:pPr>
            <a:r>
              <a:rPr lang="zh-CN" altLang="en-US" sz="2000" dirty="0" smtClean="0"/>
              <a:t>语法： </a:t>
            </a:r>
            <a:br>
              <a:rPr lang="zh-CN" altLang="en-US" sz="2000" dirty="0" smtClean="0"/>
            </a:br>
            <a:r>
              <a:rPr lang="en-US" sz="2000" dirty="0" smtClean="0"/>
              <a:t>border-width : medium | thin | thick |</a:t>
            </a:r>
            <a:r>
              <a:rPr lang="en-US" sz="2000" i="1" dirty="0" smtClean="0"/>
              <a:t> length</a:t>
            </a:r>
            <a:r>
              <a:rPr lang="en-US" sz="2000" dirty="0" smtClean="0"/>
              <a:t> </a:t>
            </a:r>
          </a:p>
          <a:p>
            <a:pPr>
              <a:buNone/>
            </a:pPr>
            <a:r>
              <a:rPr lang="zh-CN" altLang="en-US" sz="2000" dirty="0" smtClean="0"/>
              <a:t>参数： </a:t>
            </a:r>
            <a:br>
              <a:rPr lang="zh-CN" altLang="en-US" sz="2000" dirty="0" smtClean="0"/>
            </a:br>
            <a:r>
              <a:rPr lang="en-US" sz="2000" dirty="0" smtClean="0"/>
              <a:t>medium : 　</a:t>
            </a:r>
            <a:r>
              <a:rPr lang="zh-CN" altLang="en-US" sz="2000" dirty="0" smtClean="0"/>
              <a:t>默认宽度</a:t>
            </a:r>
            <a:br>
              <a:rPr lang="zh-CN" altLang="en-US" sz="2000" dirty="0" smtClean="0"/>
            </a:br>
            <a:r>
              <a:rPr lang="en-US" sz="2000" dirty="0" smtClean="0"/>
              <a:t>thin : 　</a:t>
            </a:r>
            <a:r>
              <a:rPr lang="zh-CN" altLang="en-US" sz="2000" dirty="0" smtClean="0"/>
              <a:t>小于默认宽度</a:t>
            </a:r>
            <a:br>
              <a:rPr lang="zh-CN" altLang="en-US" sz="2000" dirty="0" smtClean="0"/>
            </a:br>
            <a:r>
              <a:rPr lang="en-US" sz="2000" dirty="0" smtClean="0"/>
              <a:t>thick : 　</a:t>
            </a:r>
            <a:r>
              <a:rPr lang="zh-CN" altLang="en-US" sz="2000" dirty="0" smtClean="0"/>
              <a:t>大于默认宽度</a:t>
            </a:r>
            <a:br>
              <a:rPr lang="zh-CN" altLang="en-US" sz="2000" dirty="0" smtClean="0"/>
            </a:br>
            <a:r>
              <a:rPr lang="en-US" sz="2000" i="1" dirty="0" smtClean="0"/>
              <a:t>length : </a:t>
            </a:r>
            <a:r>
              <a:rPr lang="en-US" sz="2000" dirty="0" smtClean="0"/>
              <a:t>　</a:t>
            </a:r>
            <a:r>
              <a:rPr lang="zh-CN" altLang="en-US" sz="2000" dirty="0" smtClean="0"/>
              <a:t>由浮点数字和单位标识符组成的长度值。不可为负值</a:t>
            </a:r>
            <a:endParaRPr lang="en-US" altLang="zh-CN" sz="2000" dirty="0" smtClean="0"/>
          </a:p>
          <a:p>
            <a:pPr>
              <a:buNone/>
            </a:pPr>
            <a:r>
              <a:rPr lang="zh-CN" altLang="en-US" sz="2000" dirty="0" smtClean="0"/>
              <a:t>例如：</a:t>
            </a:r>
            <a:endParaRPr lang="en-US" altLang="zh-CN" sz="2000" dirty="0" smtClean="0"/>
          </a:p>
          <a:p>
            <a:pPr>
              <a:buNone/>
            </a:pPr>
            <a:r>
              <a:rPr lang="en-US" altLang="zh-CN" sz="2000" dirty="0" smtClean="0"/>
              <a:t>Div{border-width:1px;}</a:t>
            </a:r>
            <a:endParaRPr lang="zh-CN" altLang="en-US" sz="2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18"/>
            <a:ext cx="8229600" cy="5483245"/>
          </a:xfrm>
        </p:spPr>
        <p:txBody>
          <a:bodyPr/>
          <a:lstStyle/>
          <a:p>
            <a:pPr>
              <a:buNone/>
            </a:pPr>
            <a:r>
              <a:rPr lang="en-US" sz="2400" b="1" dirty="0" smtClean="0">
                <a:solidFill>
                  <a:schemeClr val="tx2">
                    <a:lumMod val="50000"/>
                    <a:lumOff val="50000"/>
                  </a:schemeClr>
                </a:solidFill>
              </a:rPr>
              <a:t>border-style</a:t>
            </a:r>
            <a:r>
              <a:rPr lang="zh-CN" altLang="en-US" sz="2400" b="1" dirty="0" smtClean="0">
                <a:solidFill>
                  <a:schemeClr val="tx2">
                    <a:lumMod val="50000"/>
                    <a:lumOff val="50000"/>
                  </a:schemeClr>
                </a:solidFill>
              </a:rPr>
              <a:t>边框的样式</a:t>
            </a:r>
            <a:endParaRPr lang="en-US" sz="2400" b="1" dirty="0" smtClean="0">
              <a:solidFill>
                <a:schemeClr val="tx2">
                  <a:lumMod val="50000"/>
                  <a:lumOff val="50000"/>
                </a:schemeClr>
              </a:solidFill>
            </a:endParaRPr>
          </a:p>
          <a:p>
            <a:pPr>
              <a:buNone/>
            </a:pPr>
            <a:r>
              <a:rPr lang="zh-CN" altLang="en-US" sz="2000" dirty="0" smtClean="0"/>
              <a:t>语法： </a:t>
            </a:r>
            <a:br>
              <a:rPr lang="zh-CN" altLang="en-US" sz="2000" dirty="0" smtClean="0"/>
            </a:br>
            <a:r>
              <a:rPr lang="en-US" sz="2000" dirty="0" smtClean="0"/>
              <a:t> border-style : none | dotted | dashed | solid | double</a:t>
            </a:r>
            <a:endParaRPr lang="en-US" sz="1800" dirty="0" smtClean="0"/>
          </a:p>
          <a:p>
            <a:pPr>
              <a:buNone/>
            </a:pPr>
            <a:r>
              <a:rPr lang="zh-CN" altLang="en-US" sz="2000" dirty="0" smtClean="0"/>
              <a:t>参数： </a:t>
            </a:r>
            <a:br>
              <a:rPr lang="zh-CN" altLang="en-US" sz="2000" dirty="0" smtClean="0"/>
            </a:br>
            <a:r>
              <a:rPr lang="zh-CN" altLang="en-US" sz="2000" b="1" dirty="0" smtClean="0"/>
              <a:t> </a:t>
            </a:r>
            <a:r>
              <a:rPr lang="en-US" altLang="zh-CN" sz="2000" b="1" dirty="0" smtClean="0"/>
              <a:t>none : </a:t>
            </a:r>
            <a:r>
              <a:rPr lang="zh-CN" altLang="en-US" sz="2000" dirty="0" smtClean="0"/>
              <a:t>　无边框</a:t>
            </a:r>
            <a:br>
              <a:rPr lang="zh-CN" altLang="en-US" sz="2000" dirty="0" smtClean="0"/>
            </a:br>
            <a:r>
              <a:rPr lang="en-US" altLang="zh-CN" sz="2000" b="1" dirty="0" smtClean="0"/>
              <a:t>dotted : </a:t>
            </a:r>
            <a:r>
              <a:rPr lang="zh-CN" altLang="en-US" sz="2000" dirty="0" smtClean="0"/>
              <a:t>　点线</a:t>
            </a:r>
            <a:br>
              <a:rPr lang="zh-CN" altLang="en-US" sz="2000" dirty="0" smtClean="0"/>
            </a:br>
            <a:r>
              <a:rPr lang="en-US" altLang="zh-CN" sz="2000" b="1" dirty="0" smtClean="0"/>
              <a:t>dashed : </a:t>
            </a:r>
            <a:r>
              <a:rPr lang="zh-CN" altLang="en-US" sz="2000" dirty="0" smtClean="0"/>
              <a:t>　虚线</a:t>
            </a:r>
            <a:br>
              <a:rPr lang="zh-CN" altLang="en-US" sz="2000" dirty="0" smtClean="0"/>
            </a:br>
            <a:r>
              <a:rPr lang="en-US" altLang="zh-CN" sz="2000" b="1" dirty="0" smtClean="0"/>
              <a:t>solid : </a:t>
            </a:r>
            <a:r>
              <a:rPr lang="zh-CN" altLang="en-US" sz="2000" dirty="0" smtClean="0"/>
              <a:t>　实线边框 </a:t>
            </a:r>
            <a:br>
              <a:rPr lang="zh-CN" altLang="en-US" sz="2000" dirty="0" smtClean="0"/>
            </a:br>
            <a:r>
              <a:rPr lang="en-US" altLang="zh-CN" sz="2000" b="1" dirty="0" smtClean="0"/>
              <a:t>double : </a:t>
            </a:r>
            <a:r>
              <a:rPr lang="zh-CN" altLang="en-US" sz="2000" dirty="0" smtClean="0"/>
              <a:t>　双线边框</a:t>
            </a:r>
            <a:endParaRPr lang="en-US" altLang="zh-CN" sz="2000" dirty="0" smtClean="0"/>
          </a:p>
          <a:p>
            <a:pPr>
              <a:buNone/>
            </a:pPr>
            <a:r>
              <a:rPr lang="zh-CN" altLang="en-US" sz="2000" dirty="0" smtClean="0"/>
              <a:t>例如：</a:t>
            </a:r>
            <a:endParaRPr lang="en-US" altLang="zh-CN" sz="2000" dirty="0" smtClean="0"/>
          </a:p>
          <a:p>
            <a:pPr>
              <a:buNone/>
            </a:pPr>
            <a:r>
              <a:rPr lang="en-US" sz="2000" dirty="0" smtClean="0"/>
              <a:t>      body { border-style: double ; } </a:t>
            </a:r>
            <a:br>
              <a:rPr lang="en-US" sz="2000" dirty="0" smtClean="0"/>
            </a:br>
            <a:endParaRPr lang="zh-CN" altLang="en-US" sz="2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18"/>
            <a:ext cx="8229600" cy="5483245"/>
          </a:xfrm>
        </p:spPr>
        <p:txBody>
          <a:bodyPr/>
          <a:lstStyle/>
          <a:p>
            <a:pPr>
              <a:buNone/>
            </a:pPr>
            <a:r>
              <a:rPr lang="en-US" sz="2400" b="1" dirty="0" smtClean="0">
                <a:solidFill>
                  <a:schemeClr val="tx2">
                    <a:lumMod val="50000"/>
                    <a:lumOff val="50000"/>
                  </a:schemeClr>
                </a:solidFill>
              </a:rPr>
              <a:t>border-color</a:t>
            </a:r>
            <a:r>
              <a:rPr lang="zh-CN" altLang="en-US" sz="2400" b="1" dirty="0" smtClean="0">
                <a:solidFill>
                  <a:schemeClr val="tx2">
                    <a:lumMod val="50000"/>
                    <a:lumOff val="50000"/>
                  </a:schemeClr>
                </a:solidFill>
              </a:rPr>
              <a:t>边框颜色</a:t>
            </a:r>
            <a:endParaRPr lang="en-US" sz="2400" b="1" dirty="0" smtClean="0">
              <a:solidFill>
                <a:schemeClr val="tx2">
                  <a:lumMod val="50000"/>
                  <a:lumOff val="50000"/>
                </a:schemeClr>
              </a:solidFill>
            </a:endParaRPr>
          </a:p>
          <a:p>
            <a:pPr>
              <a:buNone/>
            </a:pPr>
            <a:r>
              <a:rPr lang="zh-CN" altLang="en-US" sz="2000" dirty="0" smtClean="0"/>
              <a:t>语法： </a:t>
            </a:r>
            <a:br>
              <a:rPr lang="zh-CN" altLang="en-US" sz="2000" dirty="0" smtClean="0"/>
            </a:br>
            <a:r>
              <a:rPr lang="en-US" sz="2000" dirty="0" smtClean="0"/>
              <a:t> border-color :</a:t>
            </a:r>
            <a:r>
              <a:rPr lang="en-US" sz="2000" i="1" dirty="0" smtClean="0"/>
              <a:t> color </a:t>
            </a:r>
            <a:endParaRPr lang="en-US" sz="1800" dirty="0" smtClean="0"/>
          </a:p>
          <a:p>
            <a:pPr>
              <a:buNone/>
            </a:pPr>
            <a:r>
              <a:rPr lang="zh-CN" altLang="en-US" sz="2000" dirty="0" smtClean="0"/>
              <a:t>参数： </a:t>
            </a:r>
            <a:br>
              <a:rPr lang="zh-CN" altLang="en-US" sz="2000" dirty="0" smtClean="0"/>
            </a:br>
            <a:r>
              <a:rPr lang="zh-CN" altLang="en-US" sz="2000" dirty="0" smtClean="0"/>
              <a:t>将按上－右－下－左的顺序作用于四个边框</a:t>
            </a:r>
            <a:endParaRPr lang="en-US" altLang="zh-CN" sz="2000" dirty="0" smtClean="0"/>
          </a:p>
          <a:p>
            <a:pPr>
              <a:buNone/>
            </a:pPr>
            <a:r>
              <a:rPr lang="zh-CN" altLang="en-US" sz="2000" dirty="0" smtClean="0"/>
              <a:t>例如：</a:t>
            </a:r>
            <a:endParaRPr lang="en-US" altLang="zh-CN" sz="2000" dirty="0" smtClean="0"/>
          </a:p>
          <a:p>
            <a:pPr>
              <a:buNone/>
            </a:pPr>
            <a:r>
              <a:rPr lang="en-US" sz="2000" dirty="0" smtClean="0"/>
              <a:t>      </a:t>
            </a:r>
            <a:r>
              <a:rPr lang="en-US" altLang="zh-CN" sz="2000" dirty="0" smtClean="0"/>
              <a:t>b</a:t>
            </a:r>
            <a:r>
              <a:rPr lang="en-US" sz="2000" dirty="0" smtClean="0"/>
              <a:t>ody { border-color: silver ;red; } </a:t>
            </a:r>
          </a:p>
          <a:p>
            <a:pPr>
              <a:buNone/>
            </a:pPr>
            <a:endParaRPr lang="en-US" sz="2000" dirty="0" smtClean="0"/>
          </a:p>
          <a:p>
            <a:pPr>
              <a:buNone/>
            </a:pPr>
            <a:r>
              <a:rPr lang="zh-CN" altLang="en-US" sz="2400" dirty="0" smtClean="0"/>
              <a:t>通常</a:t>
            </a:r>
            <a:r>
              <a:rPr lang="en-US" sz="2400" dirty="0" smtClean="0"/>
              <a:t>border</a:t>
            </a:r>
            <a:r>
              <a:rPr lang="zh-CN" altLang="en-US" sz="2400" dirty="0" smtClean="0"/>
              <a:t>采用集体定义边框的样式</a:t>
            </a:r>
            <a:endParaRPr lang="en-US" altLang="zh-CN" sz="2400" dirty="0" smtClean="0"/>
          </a:p>
          <a:p>
            <a:pPr>
              <a:buNone/>
            </a:pPr>
            <a:r>
              <a:rPr lang="en-US" altLang="zh-CN" sz="2400" dirty="0" smtClean="0"/>
              <a:t>                body{ border:1px solid #</a:t>
            </a:r>
            <a:r>
              <a:rPr lang="en-US" altLang="zh-CN" sz="2400" dirty="0" err="1" smtClean="0"/>
              <a:t>ccc</a:t>
            </a:r>
            <a:r>
              <a:rPr lang="en-US" altLang="zh-CN" sz="2400" dirty="0" smtClean="0"/>
              <a:t>;}</a:t>
            </a:r>
          </a:p>
          <a:p>
            <a:pPr>
              <a:buNone/>
            </a:pPr>
            <a:r>
              <a:rPr lang="en-US" altLang="zh-CN" sz="2400" dirty="0" smtClean="0"/>
              <a:t>Border</a:t>
            </a:r>
            <a:r>
              <a:rPr lang="zh-CN" altLang="en-US" sz="2400" dirty="0" smtClean="0"/>
              <a:t>还可以采用分别定义上右下左的方式定义边框</a:t>
            </a:r>
            <a:endParaRPr lang="en-US" altLang="zh-CN" sz="2400" dirty="0" smtClean="0"/>
          </a:p>
          <a:p>
            <a:pPr>
              <a:buNone/>
            </a:pPr>
            <a:r>
              <a:rPr lang="en-US" altLang="zh-CN" sz="2400" dirty="0" smtClean="0"/>
              <a:t>Border-top  border-right border-bottom border-left</a:t>
            </a:r>
            <a:endParaRPr lang="zh-CN" altLang="en-US"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lstStyle/>
          <a:p>
            <a:r>
              <a:rPr lang="en-US" altLang="zh-CN" dirty="0" smtClean="0"/>
              <a:t>Margin</a:t>
            </a:r>
            <a:r>
              <a:rPr lang="zh-CN" altLang="en-US" dirty="0" smtClean="0"/>
              <a:t>外部丁</a:t>
            </a:r>
            <a:endParaRPr lang="en-US" altLang="zh-CN" dirty="0" smtClean="0"/>
          </a:p>
          <a:p>
            <a:pPr>
              <a:buNone/>
            </a:pPr>
            <a:endParaRPr lang="zh-CN" altLang="en-US" dirty="0"/>
          </a:p>
        </p:txBody>
      </p:sp>
      <p:pic>
        <p:nvPicPr>
          <p:cNvPr id="4" name="图片 3" descr="2.jpg"/>
          <p:cNvPicPr>
            <a:picLocks noChangeAspect="1"/>
          </p:cNvPicPr>
          <p:nvPr/>
        </p:nvPicPr>
        <p:blipFill>
          <a:blip r:embed="rId2" cstate="print"/>
          <a:stretch>
            <a:fillRect/>
          </a:stretch>
        </p:blipFill>
        <p:spPr>
          <a:xfrm>
            <a:off x="0" y="1421506"/>
            <a:ext cx="9144000" cy="2726629"/>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57200" y="500042"/>
            <a:ext cx="8229600" cy="5626121"/>
          </a:xfrm>
        </p:spPr>
        <p:txBody>
          <a:bodyPr/>
          <a:lstStyle/>
          <a:p>
            <a:endParaRPr lang="zh-CN" altLang="en-US" dirty="0"/>
          </a:p>
        </p:txBody>
      </p:sp>
      <p:sp>
        <p:nvSpPr>
          <p:cNvPr id="6" name="矩形 5"/>
          <p:cNvSpPr/>
          <p:nvPr/>
        </p:nvSpPr>
        <p:spPr>
          <a:xfrm>
            <a:off x="1071538" y="1000108"/>
            <a:ext cx="7215238"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TextBox 6"/>
          <p:cNvSpPr txBox="1"/>
          <p:nvPr/>
        </p:nvSpPr>
        <p:spPr>
          <a:xfrm>
            <a:off x="1071538" y="1071546"/>
            <a:ext cx="1643074" cy="369332"/>
          </a:xfrm>
          <a:prstGeom prst="rect">
            <a:avLst/>
          </a:prstGeom>
          <a:noFill/>
        </p:spPr>
        <p:txBody>
          <a:bodyPr wrap="square" rtlCol="0">
            <a:spAutoFit/>
          </a:bodyPr>
          <a:lstStyle/>
          <a:p>
            <a:r>
              <a:rPr lang="en-US" altLang="zh-CN" dirty="0" smtClean="0"/>
              <a:t>body1</a:t>
            </a:r>
            <a:endParaRPr lang="zh-CN" altLang="en-US" dirty="0"/>
          </a:p>
        </p:txBody>
      </p:sp>
      <p:sp>
        <p:nvSpPr>
          <p:cNvPr id="8" name="矩形 7"/>
          <p:cNvSpPr/>
          <p:nvPr/>
        </p:nvSpPr>
        <p:spPr>
          <a:xfrm>
            <a:off x="1571604" y="1714488"/>
            <a:ext cx="6286544" cy="378621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2000" b="1" dirty="0" smtClean="0"/>
              <a:t>box</a:t>
            </a:r>
            <a:endParaRPr lang="zh-CN" altLang="en-US" sz="2000" b="1" dirty="0"/>
          </a:p>
        </p:txBody>
      </p:sp>
      <p:sp>
        <p:nvSpPr>
          <p:cNvPr id="9" name="TextBox 8"/>
          <p:cNvSpPr txBox="1"/>
          <p:nvPr/>
        </p:nvSpPr>
        <p:spPr>
          <a:xfrm>
            <a:off x="5429256" y="1214422"/>
            <a:ext cx="1643074" cy="369332"/>
          </a:xfrm>
          <a:prstGeom prst="rect">
            <a:avLst/>
          </a:prstGeom>
          <a:noFill/>
        </p:spPr>
        <p:txBody>
          <a:bodyPr wrap="square" rtlCol="0">
            <a:spAutoFit/>
          </a:bodyPr>
          <a:lstStyle/>
          <a:p>
            <a:r>
              <a:rPr lang="en-US" altLang="zh-CN" dirty="0" smtClean="0"/>
              <a:t>margin</a:t>
            </a:r>
            <a:endParaRPr lang="zh-CN" altLang="en-US" dirty="0"/>
          </a:p>
        </p:txBody>
      </p:sp>
      <p:sp>
        <p:nvSpPr>
          <p:cNvPr id="10" name="矩形 9"/>
          <p:cNvSpPr/>
          <p:nvPr/>
        </p:nvSpPr>
        <p:spPr>
          <a:xfrm>
            <a:off x="2071670" y="2285992"/>
            <a:ext cx="5429288" cy="27146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dirty="0" smtClean="0"/>
              <a:t>box</a:t>
            </a:r>
            <a:endParaRPr lang="zh-CN" altLang="en-US" dirty="0"/>
          </a:p>
        </p:txBody>
      </p:sp>
      <p:sp>
        <p:nvSpPr>
          <p:cNvPr id="11" name="TextBox 10"/>
          <p:cNvSpPr txBox="1"/>
          <p:nvPr/>
        </p:nvSpPr>
        <p:spPr>
          <a:xfrm>
            <a:off x="5357818" y="1857364"/>
            <a:ext cx="1643074" cy="369332"/>
          </a:xfrm>
          <a:prstGeom prst="rect">
            <a:avLst/>
          </a:prstGeom>
          <a:noFill/>
        </p:spPr>
        <p:txBody>
          <a:bodyPr wrap="square" rtlCol="0">
            <a:spAutoFit/>
          </a:bodyPr>
          <a:lstStyle/>
          <a:p>
            <a:r>
              <a:rPr lang="en-US" altLang="zh-CN" dirty="0" smtClean="0"/>
              <a:t>padding</a:t>
            </a:r>
            <a:endParaRPr lang="zh-CN" altLang="en-US" dirty="0"/>
          </a:p>
        </p:txBody>
      </p:sp>
      <p:sp>
        <p:nvSpPr>
          <p:cNvPr id="12" name="TextBox 11"/>
          <p:cNvSpPr txBox="1"/>
          <p:nvPr/>
        </p:nvSpPr>
        <p:spPr>
          <a:xfrm>
            <a:off x="1571604" y="1785926"/>
            <a:ext cx="1643074" cy="369332"/>
          </a:xfrm>
          <a:prstGeom prst="rect">
            <a:avLst/>
          </a:prstGeom>
          <a:noFill/>
        </p:spPr>
        <p:txBody>
          <a:bodyPr wrap="square" rtlCol="0">
            <a:spAutoFit/>
          </a:bodyPr>
          <a:lstStyle/>
          <a:p>
            <a:r>
              <a:rPr lang="en-US" altLang="zh-CN" dirty="0" smtClean="0"/>
              <a:t>body2</a:t>
            </a:r>
            <a:endParaRPr lang="zh-CN" altLang="en-US" dirty="0"/>
          </a:p>
        </p:txBody>
      </p:sp>
      <p:sp>
        <p:nvSpPr>
          <p:cNvPr id="13" name="TextBox 12"/>
          <p:cNvSpPr txBox="1"/>
          <p:nvPr/>
        </p:nvSpPr>
        <p:spPr>
          <a:xfrm>
            <a:off x="2143108" y="2428868"/>
            <a:ext cx="1643074" cy="369332"/>
          </a:xfrm>
          <a:prstGeom prst="rect">
            <a:avLst/>
          </a:prstGeom>
          <a:noFill/>
        </p:spPr>
        <p:txBody>
          <a:bodyPr wrap="square" rtlCol="0">
            <a:spAutoFit/>
          </a:bodyPr>
          <a:lstStyle/>
          <a:p>
            <a:r>
              <a:rPr lang="en-US" altLang="zh-CN" dirty="0" smtClean="0"/>
              <a:t>body3</a:t>
            </a:r>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20000"/>
          </a:bodyPr>
          <a:lstStyle/>
          <a:p>
            <a:pPr>
              <a:buNone/>
            </a:pPr>
            <a:r>
              <a:rPr lang="en-US" sz="2400" b="1" dirty="0" smtClean="0">
                <a:solidFill>
                  <a:schemeClr val="tx2">
                    <a:lumMod val="50000"/>
                    <a:lumOff val="50000"/>
                  </a:schemeClr>
                </a:solidFill>
              </a:rPr>
              <a:t>margin</a:t>
            </a:r>
            <a:r>
              <a:rPr lang="zh-CN" altLang="en-US" sz="2400" b="1" dirty="0" smtClean="0">
                <a:solidFill>
                  <a:schemeClr val="tx2">
                    <a:lumMod val="50000"/>
                    <a:lumOff val="50000"/>
                  </a:schemeClr>
                </a:solidFill>
              </a:rPr>
              <a:t>检索或设置对象四边的外延边距</a:t>
            </a:r>
            <a:endParaRPr lang="en-US"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000" b="1" dirty="0" smtClean="0"/>
              <a:t> </a:t>
            </a:r>
            <a:r>
              <a:rPr lang="en-US" sz="2000" dirty="0" smtClean="0"/>
              <a:t>margin : auto |</a:t>
            </a:r>
            <a:r>
              <a:rPr lang="en-US" sz="2000" i="1" dirty="0" smtClean="0"/>
              <a:t> length </a:t>
            </a:r>
            <a:endParaRPr lang="en-US" sz="2400" dirty="0" smtClean="0"/>
          </a:p>
          <a:p>
            <a:pPr>
              <a:buNone/>
            </a:pPr>
            <a:r>
              <a:rPr lang="zh-CN" altLang="en-US" sz="2400" dirty="0" smtClean="0"/>
              <a:t>参数： </a:t>
            </a:r>
            <a:br>
              <a:rPr lang="zh-CN" altLang="en-US" sz="2400" dirty="0" smtClean="0"/>
            </a:br>
            <a:r>
              <a:rPr lang="zh-CN" altLang="en-US" sz="2000" dirty="0" smtClean="0"/>
              <a:t> </a:t>
            </a:r>
            <a:r>
              <a:rPr lang="en-US" altLang="zh-CN" sz="2000" dirty="0" smtClean="0"/>
              <a:t>auto : </a:t>
            </a:r>
            <a:r>
              <a:rPr lang="zh-CN" altLang="en-US" sz="2000" dirty="0" smtClean="0"/>
              <a:t>　值被设置为相对边的值</a:t>
            </a:r>
            <a:br>
              <a:rPr lang="zh-CN" altLang="en-US" sz="2000" dirty="0" smtClean="0"/>
            </a:br>
            <a:r>
              <a:rPr lang="en-US" altLang="zh-CN" sz="2000" i="1" dirty="0" smtClean="0"/>
              <a:t>length : </a:t>
            </a:r>
            <a:r>
              <a:rPr lang="zh-CN" altLang="en-US" sz="2000" dirty="0" smtClean="0"/>
              <a:t>　由浮点数字和单位标识符组成的长度值 </a:t>
            </a:r>
            <a:r>
              <a:rPr lang="en-US" altLang="zh-CN" sz="2000" dirty="0" smtClean="0"/>
              <a:t>| </a:t>
            </a:r>
            <a:r>
              <a:rPr lang="zh-CN" altLang="en-US" sz="2000" dirty="0" smtClean="0"/>
              <a:t>百分数</a:t>
            </a:r>
            <a:endParaRPr lang="en-US" altLang="zh-CN" sz="2000" dirty="0" smtClean="0"/>
          </a:p>
          <a:p>
            <a:pPr>
              <a:buNone/>
            </a:pPr>
            <a:r>
              <a:rPr lang="zh-CN" altLang="en-US" sz="2000" dirty="0" smtClean="0"/>
              <a:t>    提供全部四个参数值，将按上－右－下－左的顺序作用于四边。</a:t>
            </a:r>
            <a:br>
              <a:rPr lang="zh-CN" altLang="en-US" sz="2000" dirty="0" smtClean="0"/>
            </a:br>
            <a:r>
              <a:rPr lang="zh-CN" altLang="en-US" sz="2000" dirty="0" smtClean="0"/>
              <a:t>如果只提供一个，将用于全部的四边。</a:t>
            </a:r>
            <a:br>
              <a:rPr lang="zh-CN" altLang="en-US" sz="2000" dirty="0" smtClean="0"/>
            </a:br>
            <a:r>
              <a:rPr lang="zh-CN" altLang="en-US" sz="2000" dirty="0" smtClean="0"/>
              <a:t>如果提供两个，第一个用于上－下，第二个用于左－右。</a:t>
            </a:r>
            <a:br>
              <a:rPr lang="zh-CN" altLang="en-US" sz="2000" dirty="0" smtClean="0"/>
            </a:br>
            <a:r>
              <a:rPr lang="zh-CN" altLang="en-US" sz="2000" dirty="0" smtClean="0"/>
              <a:t>如果提供三个，第一个用于上，第二个用于左－右，第三个用于下。</a:t>
            </a:r>
            <a:endParaRPr lang="en-US" altLang="zh-CN" sz="2000" dirty="0" smtClean="0"/>
          </a:p>
          <a:p>
            <a:pPr>
              <a:buNone/>
            </a:pPr>
            <a:r>
              <a:rPr lang="zh-CN" altLang="en-US" sz="2400" dirty="0" smtClean="0"/>
              <a:t>例如：</a:t>
            </a:r>
            <a:endParaRPr lang="en-US" altLang="zh-CN" sz="2400" dirty="0" smtClean="0"/>
          </a:p>
          <a:p>
            <a:pPr>
              <a:buNone/>
            </a:pPr>
            <a:r>
              <a:rPr lang="en-US" sz="2000" dirty="0" smtClean="0"/>
              <a:t>     body { margin: 36pt 24pt 36pt; } </a:t>
            </a:r>
            <a:br>
              <a:rPr lang="en-US" sz="2000" dirty="0" smtClean="0"/>
            </a:br>
            <a:r>
              <a:rPr lang="en-US" sz="2000" dirty="0" smtClean="0"/>
              <a:t>body { margin: 11.5%; } </a:t>
            </a:r>
            <a:br>
              <a:rPr lang="en-US" sz="2000" dirty="0" smtClean="0"/>
            </a:br>
            <a:r>
              <a:rPr lang="en-US" sz="2000" dirty="0" smtClean="0"/>
              <a:t>body { margin: 10% 10% 10% 10%; } </a:t>
            </a:r>
            <a:br>
              <a:rPr lang="en-US" sz="2000" dirty="0" smtClean="0"/>
            </a:br>
            <a:r>
              <a:rPr lang="en-US" sz="2000" dirty="0" smtClean="0"/>
              <a:t> </a:t>
            </a:r>
            <a:br>
              <a:rPr lang="en-US" sz="2000" dirty="0" smtClean="0"/>
            </a:br>
            <a:r>
              <a:rPr lang="en-US" sz="2400" dirty="0" smtClean="0"/>
              <a:t/>
            </a:r>
            <a:br>
              <a:rPr lang="en-US" sz="2400" dirty="0" smtClean="0"/>
            </a:br>
            <a:r>
              <a:rPr lang="en-US" sz="2400" dirty="0" smtClean="0"/>
              <a:t/>
            </a:r>
            <a:br>
              <a:rPr lang="en-US" sz="2400" dirty="0" smtClean="0"/>
            </a:b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20000"/>
          </a:bodyPr>
          <a:lstStyle/>
          <a:p>
            <a:pPr>
              <a:buNone/>
            </a:pPr>
            <a:r>
              <a:rPr lang="en-US" sz="2400" b="1" dirty="0" smtClean="0">
                <a:solidFill>
                  <a:schemeClr val="tx2">
                    <a:lumMod val="50000"/>
                    <a:lumOff val="50000"/>
                  </a:schemeClr>
                </a:solidFill>
              </a:rPr>
              <a:t>Margin</a:t>
            </a:r>
            <a:r>
              <a:rPr lang="en-US" altLang="zh-CN" sz="2400" b="1" dirty="0" smtClean="0">
                <a:solidFill>
                  <a:schemeClr val="tx2">
                    <a:lumMod val="50000"/>
                    <a:lumOff val="50000"/>
                  </a:schemeClr>
                </a:solidFill>
              </a:rPr>
              <a:t>-top  margin-right  margin-bottom  margin-left</a:t>
            </a:r>
            <a:endParaRPr lang="en-US"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000" b="1" dirty="0" smtClean="0"/>
              <a:t> </a:t>
            </a:r>
            <a:r>
              <a:rPr lang="en-US" sz="2000" dirty="0" smtClean="0"/>
              <a:t>margin-top : auto |</a:t>
            </a:r>
            <a:r>
              <a:rPr lang="en-US" sz="2000" i="1" dirty="0" smtClean="0"/>
              <a:t> length </a:t>
            </a:r>
            <a:endParaRPr lang="en-US" sz="2400" dirty="0" smtClean="0"/>
          </a:p>
          <a:p>
            <a:pPr>
              <a:buNone/>
            </a:pPr>
            <a:r>
              <a:rPr lang="zh-CN" altLang="en-US" sz="2400" dirty="0" smtClean="0"/>
              <a:t>参数： </a:t>
            </a:r>
            <a:br>
              <a:rPr lang="zh-CN" altLang="en-US" sz="2400" dirty="0" smtClean="0"/>
            </a:br>
            <a:r>
              <a:rPr lang="zh-CN" altLang="en-US" sz="2000" dirty="0" smtClean="0"/>
              <a:t> </a:t>
            </a:r>
            <a:r>
              <a:rPr lang="en-US" altLang="zh-CN" sz="2000" dirty="0" smtClean="0"/>
              <a:t>auto : </a:t>
            </a:r>
            <a:r>
              <a:rPr lang="zh-CN" altLang="en-US" sz="2000" dirty="0" smtClean="0"/>
              <a:t>　值被设置为相对边的值</a:t>
            </a:r>
            <a:br>
              <a:rPr lang="zh-CN" altLang="en-US" sz="2000" dirty="0" smtClean="0"/>
            </a:br>
            <a:r>
              <a:rPr lang="en-US" altLang="zh-CN" sz="2000" i="1" dirty="0" smtClean="0"/>
              <a:t>length : </a:t>
            </a:r>
            <a:r>
              <a:rPr lang="zh-CN" altLang="en-US" sz="2000" dirty="0" smtClean="0"/>
              <a:t>　由浮点数字和单位标识符组成的长度值 </a:t>
            </a:r>
            <a:r>
              <a:rPr lang="en-US" altLang="zh-CN" sz="2000" dirty="0" smtClean="0"/>
              <a:t>| </a:t>
            </a:r>
            <a:r>
              <a:rPr lang="zh-CN" altLang="en-US" sz="2000" dirty="0" smtClean="0"/>
              <a:t>百分数</a:t>
            </a:r>
            <a:endParaRPr lang="en-US" altLang="zh-CN" sz="2000" dirty="0" smtClean="0"/>
          </a:p>
          <a:p>
            <a:pPr>
              <a:buNone/>
            </a:pPr>
            <a:r>
              <a:rPr lang="zh-CN" altLang="en-US" sz="2000" dirty="0" smtClean="0"/>
              <a:t>    提供全部四个参数值，将按上－右－下－左的顺序作用于四边。</a:t>
            </a:r>
            <a:br>
              <a:rPr lang="zh-CN" altLang="en-US" sz="2000" dirty="0" smtClean="0"/>
            </a:br>
            <a:r>
              <a:rPr lang="zh-CN" altLang="en-US" sz="2000" dirty="0" smtClean="0"/>
              <a:t>如果只提供一个，将用于全部的四边。</a:t>
            </a:r>
            <a:br>
              <a:rPr lang="zh-CN" altLang="en-US" sz="2000" dirty="0" smtClean="0"/>
            </a:br>
            <a:r>
              <a:rPr lang="zh-CN" altLang="en-US" sz="2000" dirty="0" smtClean="0"/>
              <a:t>如果提供两个，第一个用于上－下，第二个用于左－右。</a:t>
            </a:r>
            <a:br>
              <a:rPr lang="zh-CN" altLang="en-US" sz="2000" dirty="0" smtClean="0"/>
            </a:br>
            <a:r>
              <a:rPr lang="zh-CN" altLang="en-US" sz="2000" dirty="0" smtClean="0"/>
              <a:t>如果提供三个，第一个用于上，第二个用于左－右，第三个用于下。</a:t>
            </a:r>
            <a:endParaRPr lang="en-US" altLang="zh-CN" sz="2000" dirty="0" smtClean="0"/>
          </a:p>
          <a:p>
            <a:pPr>
              <a:buNone/>
            </a:pPr>
            <a:r>
              <a:rPr lang="zh-CN" altLang="en-US" sz="2400" dirty="0" smtClean="0"/>
              <a:t>例如：</a:t>
            </a:r>
            <a:endParaRPr lang="en-US" altLang="zh-CN" sz="2400" dirty="0" smtClean="0"/>
          </a:p>
          <a:p>
            <a:pPr>
              <a:buNone/>
            </a:pPr>
            <a:r>
              <a:rPr lang="en-US" sz="2000" dirty="0" smtClean="0"/>
              <a:t>     body { margin-top: 36pt; } </a:t>
            </a:r>
            <a:br>
              <a:rPr lang="en-US" sz="2000" dirty="0" smtClean="0"/>
            </a:br>
            <a:r>
              <a:rPr lang="en-US" sz="2000" dirty="0" smtClean="0"/>
              <a:t>body { margin-bottom: 11.5%; } </a:t>
            </a:r>
            <a:br>
              <a:rPr lang="en-US" sz="2000" dirty="0" smtClean="0"/>
            </a:br>
            <a:r>
              <a:rPr lang="en-US" sz="2000" dirty="0" smtClean="0"/>
              <a:t>body { margin-left: 10%;} </a:t>
            </a:r>
            <a:br>
              <a:rPr lang="en-US" sz="2000" dirty="0" smtClean="0"/>
            </a:br>
            <a:r>
              <a:rPr lang="en-US" sz="2000" dirty="0" smtClean="0"/>
              <a:t> </a:t>
            </a:r>
            <a:br>
              <a:rPr lang="en-US" sz="2000" dirty="0" smtClean="0"/>
            </a:br>
            <a:r>
              <a:rPr lang="en-US" sz="2400" dirty="0" smtClean="0"/>
              <a:t/>
            </a:r>
            <a:br>
              <a:rPr lang="en-US" sz="2400" dirty="0" smtClean="0"/>
            </a:br>
            <a:r>
              <a:rPr lang="en-US" sz="2400" dirty="0" smtClean="0"/>
              <a:t/>
            </a:r>
            <a:br>
              <a:rPr lang="en-US" sz="2400" dirty="0" smtClean="0"/>
            </a:br>
            <a:endParaRPr lang="en-US" altLang="zh-CN" sz="2400" dirty="0" smtClean="0"/>
          </a:p>
          <a:p>
            <a:pPr>
              <a:buNone/>
            </a:pPr>
            <a:r>
              <a:rPr lang="zh-CN" altLang="en-US" sz="2400" dirty="0" smtClean="0"/>
              <a:t/>
            </a:r>
            <a:br>
              <a:rPr lang="zh-CN" altLang="en-US" sz="2400" dirty="0" smtClean="0"/>
            </a:br>
            <a:endParaRPr lang="en-US" altLang="zh-CN" sz="2400" b="1" dirty="0" smtClean="0">
              <a:solidFill>
                <a:schemeClr val="tx2">
                  <a:lumMod val="50000"/>
                  <a:lumOff val="50000"/>
                </a:schemeClr>
              </a:solidFill>
            </a:endParaRPr>
          </a:p>
          <a:p>
            <a:pPr>
              <a:buNone/>
            </a:pP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lstStyle/>
          <a:p>
            <a:r>
              <a:rPr lang="en-US" altLang="zh-CN" dirty="0" smtClean="0"/>
              <a:t>padding</a:t>
            </a:r>
            <a:r>
              <a:rPr lang="zh-CN" altLang="en-US" dirty="0" smtClean="0"/>
              <a:t>内补丁</a:t>
            </a:r>
            <a:endParaRPr lang="en-US" altLang="zh-CN" dirty="0" smtClean="0"/>
          </a:p>
          <a:p>
            <a:pPr>
              <a:buNone/>
            </a:pPr>
            <a:r>
              <a:rPr lang="zh-CN" altLang="en-US" sz="2000" dirty="0" smtClean="0"/>
              <a:t>语法： </a:t>
            </a:r>
            <a:br>
              <a:rPr lang="zh-CN" altLang="en-US" sz="2000" dirty="0" smtClean="0"/>
            </a:br>
            <a:r>
              <a:rPr lang="en-US" altLang="zh-CN" sz="2000" dirty="0" smtClean="0"/>
              <a:t>padding : </a:t>
            </a:r>
            <a:r>
              <a:rPr lang="en-US" altLang="zh-CN" sz="2000" i="1" dirty="0" smtClean="0"/>
              <a:t>length </a:t>
            </a:r>
          </a:p>
          <a:p>
            <a:pPr>
              <a:buNone/>
            </a:pPr>
            <a:r>
              <a:rPr lang="zh-CN" altLang="en-US" sz="2000" dirty="0" smtClean="0"/>
              <a:t>参数： </a:t>
            </a:r>
            <a:br>
              <a:rPr lang="zh-CN" altLang="en-US" sz="2000" dirty="0" smtClean="0"/>
            </a:br>
            <a:r>
              <a:rPr lang="en-US" altLang="zh-CN" sz="2000" i="1" dirty="0" smtClean="0"/>
              <a:t>length : </a:t>
            </a:r>
            <a:r>
              <a:rPr lang="zh-CN" altLang="en-US" sz="2000" dirty="0" smtClean="0"/>
              <a:t>由浮点数字和单位标识符组成的长度值 </a:t>
            </a:r>
            <a:r>
              <a:rPr lang="en-US" altLang="zh-CN" sz="2000" dirty="0" smtClean="0"/>
              <a:t>| </a:t>
            </a:r>
            <a:r>
              <a:rPr lang="zh-CN" altLang="en-US" sz="2000" dirty="0" smtClean="0"/>
              <a:t>或者百分数。百分数是基于父对象的宽度</a:t>
            </a:r>
            <a:r>
              <a:rPr lang="zh-CN" altLang="en-US" dirty="0" smtClean="0"/>
              <a:t>。</a:t>
            </a:r>
            <a:endParaRPr lang="en-US" altLang="zh-CN" dirty="0" smtClean="0"/>
          </a:p>
          <a:p>
            <a:pPr>
              <a:buNone/>
            </a:pPr>
            <a:r>
              <a:rPr lang="zh-CN" altLang="en-US" sz="2000" dirty="0" smtClean="0"/>
              <a:t>      如果提供全部四个参数值，将按上－右－下－左的顺序作用于四边。</a:t>
            </a:r>
            <a:br>
              <a:rPr lang="zh-CN" altLang="en-US" sz="2000" dirty="0" smtClean="0"/>
            </a:br>
            <a:r>
              <a:rPr lang="zh-CN" altLang="en-US" sz="2000" dirty="0" smtClean="0"/>
              <a:t>如果只提供一个，将用于全部的四条边。</a:t>
            </a:r>
            <a:br>
              <a:rPr lang="zh-CN" altLang="en-US" sz="2000" dirty="0" smtClean="0"/>
            </a:br>
            <a:r>
              <a:rPr lang="zh-CN" altLang="en-US" sz="2000" dirty="0" smtClean="0"/>
              <a:t>如果提供两个，第一个用于上－下，第二个用于左－右。</a:t>
            </a:r>
            <a:br>
              <a:rPr lang="zh-CN" altLang="en-US" sz="2000" dirty="0" smtClean="0"/>
            </a:br>
            <a:r>
              <a:rPr lang="zh-CN" altLang="en-US" sz="2000" dirty="0" smtClean="0"/>
              <a:t>如果提供三个，第一个用于上，第二个用于左－右，第三个用于下</a:t>
            </a:r>
            <a:endParaRPr lang="zh-CN"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Css</a:t>
            </a:r>
            <a:r>
              <a:rPr lang="zh-CN" altLang="en-US" smtClean="0"/>
              <a:t>的引入</a:t>
            </a:r>
          </a:p>
        </p:txBody>
      </p:sp>
      <p:sp>
        <p:nvSpPr>
          <p:cNvPr id="9219" name="Rectangle 3"/>
          <p:cNvSpPr>
            <a:spLocks noGrp="1" noChangeArrowheads="1"/>
          </p:cNvSpPr>
          <p:nvPr>
            <p:ph idx="1"/>
          </p:nvPr>
        </p:nvSpPr>
        <p:spPr/>
        <p:txBody>
          <a:bodyPr/>
          <a:lstStyle/>
          <a:p>
            <a:pPr eaLnBrk="1" hangingPunct="1">
              <a:lnSpc>
                <a:spcPct val="80000"/>
              </a:lnSpc>
              <a:buFont typeface="Wingdings" pitchFamily="2" charset="2"/>
              <a:buNone/>
            </a:pPr>
            <a:r>
              <a:rPr lang="en-US" altLang="zh-CN" sz="1200" dirty="0" smtClean="0"/>
              <a:t>&lt;html&gt;</a:t>
            </a:r>
          </a:p>
          <a:p>
            <a:pPr eaLnBrk="1" hangingPunct="1">
              <a:lnSpc>
                <a:spcPct val="80000"/>
              </a:lnSpc>
              <a:buFont typeface="Wingdings" pitchFamily="2" charset="2"/>
              <a:buNone/>
            </a:pPr>
            <a:r>
              <a:rPr lang="en-US" altLang="zh-CN" sz="1200" dirty="0" smtClean="0"/>
              <a:t>&lt;head&gt;</a:t>
            </a:r>
          </a:p>
          <a:p>
            <a:pPr eaLnBrk="1" hangingPunct="1">
              <a:lnSpc>
                <a:spcPct val="80000"/>
              </a:lnSpc>
              <a:buFont typeface="Wingdings" pitchFamily="2" charset="2"/>
              <a:buNone/>
            </a:pPr>
            <a:r>
              <a:rPr lang="en-US" altLang="zh-CN" sz="1200" dirty="0" smtClean="0"/>
              <a:t>&lt;title&gt;</a:t>
            </a:r>
            <a:r>
              <a:rPr lang="zh-CN" altLang="en-US" sz="1200" dirty="0" smtClean="0"/>
              <a:t>页面标题</a:t>
            </a:r>
            <a:r>
              <a:rPr lang="en-US" altLang="zh-CN" sz="1200" dirty="0" smtClean="0"/>
              <a:t>&lt;/title&gt;</a:t>
            </a:r>
          </a:p>
          <a:p>
            <a:pPr eaLnBrk="1" hangingPunct="1">
              <a:lnSpc>
                <a:spcPct val="80000"/>
              </a:lnSpc>
              <a:buFont typeface="Wingdings" pitchFamily="2" charset="2"/>
              <a:buNone/>
            </a:pPr>
            <a:r>
              <a:rPr lang="en-US" altLang="zh-CN" sz="1200" dirty="0" smtClean="0"/>
              <a:t>&lt;style&gt;</a:t>
            </a:r>
          </a:p>
          <a:p>
            <a:pPr eaLnBrk="1" hangingPunct="1">
              <a:lnSpc>
                <a:spcPct val="80000"/>
              </a:lnSpc>
              <a:buFont typeface="Wingdings" pitchFamily="2" charset="2"/>
              <a:buNone/>
            </a:pPr>
            <a:r>
              <a:rPr lang="en-US" altLang="zh-CN" sz="1200" dirty="0" smtClean="0"/>
              <a:t>&lt;!--</a:t>
            </a:r>
          </a:p>
          <a:p>
            <a:pPr eaLnBrk="1" hangingPunct="1">
              <a:lnSpc>
                <a:spcPct val="80000"/>
              </a:lnSpc>
              <a:buFont typeface="Wingdings" pitchFamily="2" charset="2"/>
              <a:buNone/>
            </a:pPr>
            <a:r>
              <a:rPr lang="en-US" altLang="zh-CN" sz="1200" dirty="0" smtClean="0"/>
              <a:t>h2{</a:t>
            </a:r>
          </a:p>
          <a:p>
            <a:pPr eaLnBrk="1" hangingPunct="1">
              <a:lnSpc>
                <a:spcPct val="80000"/>
              </a:lnSpc>
              <a:buFont typeface="Wingdings" pitchFamily="2" charset="2"/>
              <a:buNone/>
            </a:pPr>
            <a:r>
              <a:rPr lang="en-US" altLang="zh-CN" sz="1200" dirty="0" smtClean="0"/>
              <a:t>	font-family:</a:t>
            </a:r>
            <a:r>
              <a:rPr lang="zh-CN" altLang="en-US" sz="1200" dirty="0" smtClean="0"/>
              <a:t>幼圆</a:t>
            </a:r>
            <a:r>
              <a:rPr lang="en-US" altLang="zh-CN" sz="1200" dirty="0" smtClean="0"/>
              <a:t>;</a:t>
            </a:r>
          </a:p>
          <a:p>
            <a:pPr eaLnBrk="1" hangingPunct="1">
              <a:lnSpc>
                <a:spcPct val="80000"/>
              </a:lnSpc>
              <a:buFont typeface="Wingdings" pitchFamily="2" charset="2"/>
              <a:buNone/>
            </a:pPr>
            <a:r>
              <a:rPr lang="en-US" altLang="zh-CN" sz="1200" dirty="0" smtClean="0"/>
              <a:t>	</a:t>
            </a:r>
            <a:r>
              <a:rPr lang="en-US" altLang="zh-CN" sz="1200" dirty="0" err="1" smtClean="0"/>
              <a:t>color:red</a:t>
            </a:r>
            <a:r>
              <a:rPr lang="en-US" altLang="zh-CN" sz="1200" dirty="0" smtClean="0"/>
              <a:t>;</a:t>
            </a:r>
          </a:p>
          <a:p>
            <a:pPr eaLnBrk="1" hangingPunct="1">
              <a:lnSpc>
                <a:spcPct val="80000"/>
              </a:lnSpc>
              <a:buFont typeface="Wingdings" pitchFamily="2" charset="2"/>
              <a:buNone/>
            </a:pPr>
            <a:r>
              <a:rPr lang="en-US" altLang="zh-CN" sz="1200" dirty="0" smtClean="0"/>
              <a:t>}</a:t>
            </a:r>
          </a:p>
          <a:p>
            <a:pPr eaLnBrk="1" hangingPunct="1">
              <a:lnSpc>
                <a:spcPct val="80000"/>
              </a:lnSpc>
              <a:buFont typeface="Wingdings" pitchFamily="2" charset="2"/>
              <a:buNone/>
            </a:pPr>
            <a:r>
              <a:rPr lang="en-US" altLang="zh-CN" sz="1200" dirty="0" smtClean="0"/>
              <a:t>--&gt;</a:t>
            </a:r>
          </a:p>
          <a:p>
            <a:pPr eaLnBrk="1" hangingPunct="1">
              <a:lnSpc>
                <a:spcPct val="80000"/>
              </a:lnSpc>
              <a:buFont typeface="Wingdings" pitchFamily="2" charset="2"/>
              <a:buNone/>
            </a:pPr>
            <a:r>
              <a:rPr lang="en-US" altLang="zh-CN" sz="1200" dirty="0" smtClean="0"/>
              <a:t>&lt;/style&gt;</a:t>
            </a:r>
          </a:p>
          <a:p>
            <a:pPr eaLnBrk="1" hangingPunct="1">
              <a:lnSpc>
                <a:spcPct val="80000"/>
              </a:lnSpc>
              <a:buFont typeface="Wingdings" pitchFamily="2" charset="2"/>
              <a:buNone/>
            </a:pPr>
            <a:r>
              <a:rPr lang="en-US" altLang="zh-CN" sz="1200" dirty="0" smtClean="0"/>
              <a:t>   &lt;/head&gt;</a:t>
            </a:r>
          </a:p>
          <a:p>
            <a:pPr eaLnBrk="1" hangingPunct="1">
              <a:lnSpc>
                <a:spcPct val="80000"/>
              </a:lnSpc>
              <a:buFont typeface="Wingdings" pitchFamily="2" charset="2"/>
              <a:buNone/>
            </a:pPr>
            <a:r>
              <a:rPr lang="en-US" altLang="zh-CN" sz="1200" dirty="0" smtClean="0"/>
              <a:t>&lt;body&gt;</a:t>
            </a:r>
          </a:p>
          <a:p>
            <a:pPr eaLnBrk="1" hangingPunct="1">
              <a:lnSpc>
                <a:spcPct val="80000"/>
              </a:lnSpc>
              <a:buFont typeface="Wingdings" pitchFamily="2" charset="2"/>
              <a:buNone/>
            </a:pPr>
            <a:r>
              <a:rPr lang="en-US" altLang="zh-CN" sz="1200" dirty="0" smtClean="0"/>
              <a:t>	&lt;h2&gt;CSS</a:t>
            </a:r>
            <a:r>
              <a:rPr lang="zh-CN" altLang="en-US" sz="1200" dirty="0" smtClean="0"/>
              <a:t>标记</a:t>
            </a:r>
            <a:r>
              <a:rPr lang="en-US" altLang="zh-CN" sz="1200" dirty="0" smtClean="0"/>
              <a:t>1&lt;/h2&gt;</a:t>
            </a:r>
          </a:p>
          <a:p>
            <a:pPr eaLnBrk="1" hangingPunct="1">
              <a:lnSpc>
                <a:spcPct val="80000"/>
              </a:lnSpc>
              <a:buFont typeface="Wingdings" pitchFamily="2" charset="2"/>
              <a:buNone/>
            </a:pPr>
            <a:r>
              <a:rPr lang="en-US" altLang="zh-CN" sz="1200" dirty="0" smtClean="0"/>
              <a:t>	&lt;p&gt;CSS</a:t>
            </a:r>
            <a:r>
              <a:rPr lang="zh-CN" altLang="en-US" sz="1200" dirty="0" smtClean="0"/>
              <a:t>标记的正文内容</a:t>
            </a:r>
            <a:r>
              <a:rPr lang="en-US" altLang="zh-CN" sz="1200" dirty="0" smtClean="0"/>
              <a:t>1&lt;/p&gt;</a:t>
            </a:r>
          </a:p>
          <a:p>
            <a:pPr eaLnBrk="1" hangingPunct="1">
              <a:lnSpc>
                <a:spcPct val="80000"/>
              </a:lnSpc>
              <a:buFont typeface="Wingdings" pitchFamily="2" charset="2"/>
              <a:buNone/>
            </a:pPr>
            <a:r>
              <a:rPr lang="en-US" altLang="zh-CN" sz="1200" dirty="0" smtClean="0"/>
              <a:t>	&lt;h2&gt;CSS</a:t>
            </a:r>
            <a:r>
              <a:rPr lang="zh-CN" altLang="en-US" sz="1200" dirty="0" smtClean="0"/>
              <a:t>标记</a:t>
            </a:r>
            <a:r>
              <a:rPr lang="en-US" altLang="zh-CN" sz="1200" dirty="0" smtClean="0"/>
              <a:t>2&lt;/h2&gt;</a:t>
            </a:r>
          </a:p>
          <a:p>
            <a:pPr eaLnBrk="1" hangingPunct="1">
              <a:lnSpc>
                <a:spcPct val="80000"/>
              </a:lnSpc>
              <a:buFont typeface="Wingdings" pitchFamily="2" charset="2"/>
              <a:buNone/>
            </a:pPr>
            <a:r>
              <a:rPr lang="en-US" altLang="zh-CN" sz="1200" dirty="0" smtClean="0"/>
              <a:t>	&lt;p&gt;CSS</a:t>
            </a:r>
            <a:r>
              <a:rPr lang="zh-CN" altLang="en-US" sz="1200" dirty="0" smtClean="0"/>
              <a:t>标记的正文内容</a:t>
            </a:r>
            <a:r>
              <a:rPr lang="en-US" altLang="zh-CN" sz="1200" dirty="0" smtClean="0"/>
              <a:t>2&lt;/p&gt;</a:t>
            </a:r>
          </a:p>
          <a:p>
            <a:pPr eaLnBrk="1" hangingPunct="1">
              <a:lnSpc>
                <a:spcPct val="80000"/>
              </a:lnSpc>
              <a:buFont typeface="Wingdings" pitchFamily="2" charset="2"/>
              <a:buNone/>
            </a:pPr>
            <a:r>
              <a:rPr lang="en-US" altLang="zh-CN" sz="1200" dirty="0" smtClean="0"/>
              <a:t>	&lt;h2&gt;CSS</a:t>
            </a:r>
            <a:r>
              <a:rPr lang="zh-CN" altLang="en-US" sz="1200" dirty="0" smtClean="0"/>
              <a:t>标记</a:t>
            </a:r>
            <a:r>
              <a:rPr lang="en-US" altLang="zh-CN" sz="1200" dirty="0" smtClean="0"/>
              <a:t>3&lt;/h2&gt;</a:t>
            </a:r>
          </a:p>
          <a:p>
            <a:pPr eaLnBrk="1" hangingPunct="1">
              <a:lnSpc>
                <a:spcPct val="80000"/>
              </a:lnSpc>
              <a:buFont typeface="Wingdings" pitchFamily="2" charset="2"/>
              <a:buNone/>
            </a:pPr>
            <a:r>
              <a:rPr lang="en-US" altLang="zh-CN" sz="1200" dirty="0" smtClean="0"/>
              <a:t>	&lt;p&gt;CSS</a:t>
            </a:r>
            <a:r>
              <a:rPr lang="zh-CN" altLang="en-US" sz="1200" dirty="0" smtClean="0"/>
              <a:t>标记的正文内容</a:t>
            </a:r>
            <a:r>
              <a:rPr lang="en-US" altLang="zh-CN" sz="1200" dirty="0" smtClean="0"/>
              <a:t>3&lt;/p&gt;</a:t>
            </a:r>
          </a:p>
          <a:p>
            <a:pPr eaLnBrk="1" hangingPunct="1">
              <a:lnSpc>
                <a:spcPct val="80000"/>
              </a:lnSpc>
              <a:buFont typeface="Wingdings" pitchFamily="2" charset="2"/>
              <a:buNone/>
            </a:pPr>
            <a:r>
              <a:rPr lang="en-US" altLang="zh-CN" sz="1200" dirty="0" smtClean="0"/>
              <a:t>	&lt;h2&gt;CSS</a:t>
            </a:r>
            <a:r>
              <a:rPr lang="zh-CN" altLang="en-US" sz="1200" dirty="0" smtClean="0"/>
              <a:t>标记</a:t>
            </a:r>
            <a:r>
              <a:rPr lang="en-US" altLang="zh-CN" sz="1200" dirty="0" smtClean="0"/>
              <a:t>4&lt;/h2&gt;</a:t>
            </a:r>
          </a:p>
          <a:p>
            <a:pPr eaLnBrk="1" hangingPunct="1">
              <a:lnSpc>
                <a:spcPct val="80000"/>
              </a:lnSpc>
              <a:buFont typeface="Wingdings" pitchFamily="2" charset="2"/>
              <a:buNone/>
            </a:pPr>
            <a:r>
              <a:rPr lang="en-US" altLang="zh-CN" sz="1200" dirty="0" smtClean="0"/>
              <a:t>	&lt;p&gt;CSS</a:t>
            </a:r>
            <a:r>
              <a:rPr lang="zh-CN" altLang="en-US" sz="1200" dirty="0" smtClean="0"/>
              <a:t>标记的正文内容</a:t>
            </a:r>
            <a:r>
              <a:rPr lang="en-US" altLang="zh-CN" sz="1200" dirty="0" smtClean="0"/>
              <a:t>4&lt;/p&gt;</a:t>
            </a:r>
          </a:p>
          <a:p>
            <a:pPr eaLnBrk="1" hangingPunct="1">
              <a:lnSpc>
                <a:spcPct val="80000"/>
              </a:lnSpc>
              <a:buFont typeface="Wingdings" pitchFamily="2" charset="2"/>
              <a:buNone/>
            </a:pPr>
            <a:r>
              <a:rPr lang="en-US" altLang="zh-CN" sz="1200" dirty="0" smtClean="0"/>
              <a:t>&lt;/body&gt;</a:t>
            </a:r>
          </a:p>
          <a:p>
            <a:pPr eaLnBrk="1" hangingPunct="1">
              <a:lnSpc>
                <a:spcPct val="80000"/>
              </a:lnSpc>
              <a:buFont typeface="Wingdings" pitchFamily="2" charset="2"/>
              <a:buNone/>
            </a:pPr>
            <a:r>
              <a:rPr lang="en-US" altLang="zh-CN" sz="1200" dirty="0" smtClean="0"/>
              <a:t>&lt;/html&gt;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normAutofit/>
          </a:bodyPr>
          <a:lstStyle/>
          <a:p>
            <a:r>
              <a:rPr lang="en-US" altLang="zh-CN" dirty="0" smtClean="0"/>
              <a:t>List</a:t>
            </a:r>
            <a:r>
              <a:rPr lang="zh-CN" altLang="en-US" dirty="0" smtClean="0"/>
              <a:t>列表</a:t>
            </a:r>
            <a:endParaRPr lang="en-US" altLang="zh-CN" dirty="0" smtClean="0"/>
          </a:p>
          <a:p>
            <a:pPr>
              <a:buNone/>
            </a:pPr>
            <a:r>
              <a:rPr lang="en-US" sz="2800" dirty="0" smtClean="0"/>
              <a:t>list-style</a:t>
            </a:r>
            <a:r>
              <a:rPr lang="zh-CN" altLang="en-US" sz="2800" dirty="0" smtClean="0"/>
              <a:t>设置列表项目相关内容</a:t>
            </a:r>
            <a:endParaRPr lang="en-US" altLang="zh-CN" sz="2800" dirty="0" smtClean="0"/>
          </a:p>
          <a:p>
            <a:pPr>
              <a:buNone/>
            </a:pPr>
            <a:r>
              <a:rPr lang="zh-CN" altLang="en-US" sz="2400" dirty="0" smtClean="0"/>
              <a:t>集体定义语法： </a:t>
            </a:r>
            <a:br>
              <a:rPr lang="zh-CN" altLang="en-US" sz="2400" dirty="0" smtClean="0"/>
            </a:br>
            <a:r>
              <a:rPr lang="en-US" sz="2400" dirty="0" smtClean="0"/>
              <a:t> </a:t>
            </a:r>
            <a:r>
              <a:rPr lang="en-US" sz="2400" b="1" dirty="0" smtClean="0"/>
              <a:t>list-style :</a:t>
            </a:r>
            <a:r>
              <a:rPr lang="en-US" sz="2400" b="1" dirty="0" smtClean="0">
                <a:hlinkClick r:id="rId2" action="ppaction://hlinkfile"/>
              </a:rPr>
              <a:t> list-style-image </a:t>
            </a:r>
            <a:r>
              <a:rPr lang="en-US" sz="2400" dirty="0" smtClean="0"/>
              <a:t>||</a:t>
            </a:r>
            <a:r>
              <a:rPr lang="en-US" sz="2400" b="1" dirty="0" smtClean="0">
                <a:hlinkClick r:id="rId3" action="ppaction://hlinkfile"/>
              </a:rPr>
              <a:t> list-style-position </a:t>
            </a:r>
            <a:r>
              <a:rPr lang="en-US" sz="2400" dirty="0" smtClean="0"/>
              <a:t>||</a:t>
            </a:r>
            <a:r>
              <a:rPr lang="en-US" sz="2400" b="1" dirty="0" smtClean="0">
                <a:hlinkClick r:id="rId4" action="ppaction://hlinkfile"/>
              </a:rPr>
              <a:t> list-style-type </a:t>
            </a:r>
            <a:endParaRPr lang="en-US" sz="2400" b="1" dirty="0" smtClean="0"/>
          </a:p>
          <a:p>
            <a:pPr>
              <a:buNone/>
            </a:pPr>
            <a:r>
              <a:rPr lang="en-US" sz="2400" b="1" dirty="0" smtClean="0"/>
              <a:t>list-style-image</a:t>
            </a:r>
            <a:r>
              <a:rPr lang="zh-CN" altLang="en-US" sz="2400" b="1" dirty="0" smtClean="0"/>
              <a:t>设置或检索作为对象的列表项标记的图像</a:t>
            </a:r>
            <a:endParaRPr lang="en-US" altLang="zh-CN" sz="2400" b="1" dirty="0" smtClean="0"/>
          </a:p>
          <a:p>
            <a:pPr>
              <a:buNone/>
            </a:pPr>
            <a:r>
              <a:rPr lang="zh-CN" altLang="en-US" sz="2400" dirty="0" smtClean="0"/>
              <a:t>语法： </a:t>
            </a:r>
            <a:br>
              <a:rPr lang="zh-CN" altLang="en-US" sz="2400" dirty="0" smtClean="0"/>
            </a:br>
            <a:r>
              <a:rPr lang="en-US" sz="2400" b="1" dirty="0" smtClean="0"/>
              <a:t>list-style-image : none </a:t>
            </a:r>
            <a:r>
              <a:rPr lang="en-US" sz="2400" dirty="0" smtClean="0"/>
              <a:t>|</a:t>
            </a:r>
            <a:r>
              <a:rPr lang="en-US" sz="2400" b="1" dirty="0" smtClean="0"/>
              <a:t> </a:t>
            </a:r>
            <a:r>
              <a:rPr lang="en-US" sz="2400" b="1" dirty="0" err="1" smtClean="0"/>
              <a:t>url</a:t>
            </a:r>
            <a:r>
              <a:rPr lang="en-US" sz="2400" b="1" dirty="0" smtClean="0"/>
              <a:t> (</a:t>
            </a:r>
            <a:r>
              <a:rPr lang="en-US" sz="2400" i="1" dirty="0" err="1" smtClean="0"/>
              <a:t>url</a:t>
            </a:r>
            <a:r>
              <a:rPr lang="en-US" sz="2400" b="1" dirty="0" smtClean="0"/>
              <a:t>)</a:t>
            </a:r>
            <a:r>
              <a:rPr lang="en-US" sz="2400" dirty="0" smtClean="0"/>
              <a:t> </a:t>
            </a:r>
          </a:p>
          <a:p>
            <a:pPr>
              <a:buNone/>
            </a:pPr>
            <a:r>
              <a:rPr lang="zh-CN" altLang="en-US" sz="2400" dirty="0" smtClean="0"/>
              <a:t>参数： </a:t>
            </a:r>
            <a:br>
              <a:rPr lang="zh-CN" altLang="en-US" sz="2400" dirty="0" smtClean="0"/>
            </a:br>
            <a:r>
              <a:rPr lang="en-US" sz="2400" b="1" dirty="0" smtClean="0"/>
              <a:t>none : </a:t>
            </a:r>
            <a:r>
              <a:rPr lang="en-US" sz="2400" dirty="0" smtClean="0"/>
              <a:t>　</a:t>
            </a:r>
            <a:r>
              <a:rPr lang="zh-CN" altLang="en-US" sz="2400" dirty="0" smtClean="0"/>
              <a:t>不指定图像</a:t>
            </a:r>
            <a:br>
              <a:rPr lang="zh-CN" altLang="en-US" sz="2400" dirty="0" smtClean="0"/>
            </a:br>
            <a:r>
              <a:rPr lang="en-US" sz="2400" i="1" dirty="0" err="1" smtClean="0"/>
              <a:t>url</a:t>
            </a:r>
            <a:r>
              <a:rPr lang="en-US" sz="2400" i="1" dirty="0" smtClean="0"/>
              <a:t> : </a:t>
            </a:r>
            <a:r>
              <a:rPr lang="en-US" sz="2400" dirty="0" smtClean="0"/>
              <a:t>　</a:t>
            </a:r>
            <a:r>
              <a:rPr lang="zh-CN" altLang="en-US" sz="2400" dirty="0" smtClean="0"/>
              <a:t>使用绝对或相对地址指定背景图像</a:t>
            </a:r>
            <a:endParaRPr lang="en-US" altLang="zh-CN" sz="2400" dirty="0" smtClean="0"/>
          </a:p>
          <a:p>
            <a:pPr>
              <a:buNone/>
            </a:pPr>
            <a:r>
              <a:rPr lang="zh-CN" altLang="en-US" sz="2400" dirty="0" smtClean="0"/>
              <a:t>例如</a:t>
            </a:r>
            <a:r>
              <a:rPr lang="en-US" altLang="zh-CN" sz="2400" dirty="0" smtClean="0"/>
              <a:t>:</a:t>
            </a:r>
          </a:p>
          <a:p>
            <a:pPr>
              <a:buNone/>
            </a:pPr>
            <a:r>
              <a:rPr lang="en-US" sz="2400" dirty="0" smtClean="0"/>
              <a:t>       </a:t>
            </a:r>
            <a:r>
              <a:rPr lang="en-US" sz="2400" dirty="0" err="1" smtClean="0"/>
              <a:t>ul</a:t>
            </a:r>
            <a:r>
              <a:rPr lang="en-US" sz="2400" dirty="0" smtClean="0"/>
              <a:t>{ list-style-image: </a:t>
            </a:r>
            <a:r>
              <a:rPr lang="en-US" sz="2400" dirty="0" err="1" smtClean="0"/>
              <a:t>url</a:t>
            </a:r>
            <a:r>
              <a:rPr lang="en-US" sz="2400" dirty="0" smtClean="0"/>
              <a:t>("images/icon1.gif"); }</a:t>
            </a:r>
            <a:endParaRPr lang="en-US" altLang="zh-CN" sz="24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571480"/>
            <a:ext cx="8501122" cy="5554683"/>
          </a:xfrm>
        </p:spPr>
        <p:txBody>
          <a:bodyPr>
            <a:normAutofit/>
          </a:bodyPr>
          <a:lstStyle/>
          <a:p>
            <a:pPr>
              <a:buNone/>
            </a:pPr>
            <a:r>
              <a:rPr lang="en-US" sz="2800" dirty="0" smtClean="0"/>
              <a:t>list-style-position</a:t>
            </a:r>
            <a:r>
              <a:rPr lang="zh-CN" altLang="en-US" sz="2800" dirty="0" smtClean="0"/>
              <a:t>设置或检索作为对象的列表项标记如何根据文本排列</a:t>
            </a:r>
            <a:endParaRPr lang="en-US" altLang="zh-CN" sz="2800" dirty="0" smtClean="0"/>
          </a:p>
          <a:p>
            <a:pPr>
              <a:buNone/>
            </a:pPr>
            <a:r>
              <a:rPr lang="zh-CN" altLang="en-US" sz="2400" dirty="0" smtClean="0"/>
              <a:t>集语法： </a:t>
            </a:r>
            <a:br>
              <a:rPr lang="zh-CN" altLang="en-US" sz="2400" dirty="0" smtClean="0"/>
            </a:br>
            <a:r>
              <a:rPr lang="en-US" sz="2400" dirty="0" smtClean="0"/>
              <a:t> list-style-position : outside | inside</a:t>
            </a:r>
          </a:p>
          <a:p>
            <a:pPr>
              <a:buNone/>
            </a:pPr>
            <a:r>
              <a:rPr lang="zh-CN" altLang="en-US" sz="2400" dirty="0" smtClean="0"/>
              <a:t>参数： </a:t>
            </a:r>
            <a:br>
              <a:rPr lang="zh-CN" altLang="en-US" sz="2400" dirty="0" smtClean="0"/>
            </a:br>
            <a:r>
              <a:rPr lang="en-US" altLang="zh-CN" sz="2400" dirty="0" smtClean="0"/>
              <a:t>outside : </a:t>
            </a:r>
            <a:r>
              <a:rPr lang="zh-CN" altLang="en-US" sz="2400" dirty="0" smtClean="0"/>
              <a:t>　列表项目标记放置在文本以外，且环绕文本不根据标记对齐</a:t>
            </a:r>
            <a:br>
              <a:rPr lang="zh-CN" altLang="en-US" sz="2400" dirty="0" smtClean="0"/>
            </a:br>
            <a:r>
              <a:rPr lang="en-US" altLang="zh-CN" sz="2400" dirty="0" smtClean="0"/>
              <a:t>inside : </a:t>
            </a:r>
            <a:r>
              <a:rPr lang="zh-CN" altLang="en-US" sz="2400" dirty="0" smtClean="0"/>
              <a:t>　列表项目标记放置在文本以内，且环绕文本根据标记对齐 </a:t>
            </a:r>
            <a:endParaRPr lang="en-US" altLang="zh-CN" sz="2400" dirty="0" smtClean="0"/>
          </a:p>
          <a:p>
            <a:pPr>
              <a:buNone/>
            </a:pPr>
            <a:r>
              <a:rPr lang="zh-CN" altLang="en-US" sz="2400" dirty="0" smtClean="0"/>
              <a:t>例如</a:t>
            </a:r>
            <a:r>
              <a:rPr lang="en-US" altLang="zh-CN" sz="2400" dirty="0" smtClean="0"/>
              <a:t>:</a:t>
            </a:r>
          </a:p>
          <a:p>
            <a:pPr>
              <a:buNone/>
            </a:pPr>
            <a:r>
              <a:rPr lang="en-US" sz="2400" dirty="0" err="1" smtClean="0"/>
              <a:t>ul.in</a:t>
            </a:r>
            <a:r>
              <a:rPr lang="en-US" sz="2400" dirty="0" smtClean="0"/>
              <a:t> { display: list-item; list-style-position: inside; }</a:t>
            </a:r>
            <a:endParaRPr lang="en-US" altLang="zh-CN" sz="24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571480"/>
            <a:ext cx="8501122" cy="5554683"/>
          </a:xfrm>
        </p:spPr>
        <p:txBody>
          <a:bodyPr>
            <a:normAutofit/>
          </a:bodyPr>
          <a:lstStyle/>
          <a:p>
            <a:pPr>
              <a:buNone/>
            </a:pPr>
            <a:r>
              <a:rPr lang="en-US" sz="2800" dirty="0" smtClean="0"/>
              <a:t>list-style-type</a:t>
            </a:r>
            <a:r>
              <a:rPr lang="zh-CN" altLang="en-US" sz="2800" dirty="0" smtClean="0"/>
              <a:t>设置或检索对象的列表项所使用的预设标记</a:t>
            </a:r>
            <a:endParaRPr lang="en-US" sz="2800" dirty="0" smtClean="0"/>
          </a:p>
          <a:p>
            <a:pPr>
              <a:buNone/>
            </a:pPr>
            <a:r>
              <a:rPr lang="zh-CN" altLang="en-US" sz="2400" dirty="0" smtClean="0"/>
              <a:t>语法： </a:t>
            </a:r>
            <a:br>
              <a:rPr lang="zh-CN" altLang="en-US" sz="2400" dirty="0" smtClean="0"/>
            </a:br>
            <a:r>
              <a:rPr lang="en-US" sz="2400" dirty="0" smtClean="0"/>
              <a:t> list-style-type : disc | circle | square | decimal </a:t>
            </a:r>
          </a:p>
          <a:p>
            <a:pPr>
              <a:buNone/>
            </a:pPr>
            <a:r>
              <a:rPr lang="zh-CN" altLang="en-US" sz="2400" dirty="0" smtClean="0"/>
              <a:t>参数： </a:t>
            </a:r>
            <a:br>
              <a:rPr lang="zh-CN" altLang="en-US" sz="2400" dirty="0" smtClean="0"/>
            </a:br>
            <a:r>
              <a:rPr lang="en-US" sz="2400" dirty="0" smtClean="0"/>
              <a:t> disc : 　CSS1　</a:t>
            </a:r>
            <a:r>
              <a:rPr lang="zh-CN" altLang="en-US" sz="2400" dirty="0" smtClean="0"/>
              <a:t>实心圆</a:t>
            </a:r>
            <a:br>
              <a:rPr lang="zh-CN" altLang="en-US" sz="2400" dirty="0" smtClean="0"/>
            </a:br>
            <a:r>
              <a:rPr lang="en-US" sz="2400" dirty="0" smtClean="0"/>
              <a:t>circle : 　CSS1　</a:t>
            </a:r>
            <a:r>
              <a:rPr lang="zh-CN" altLang="en-US" sz="2400" dirty="0" smtClean="0"/>
              <a:t>空心圆</a:t>
            </a:r>
            <a:br>
              <a:rPr lang="zh-CN" altLang="en-US" sz="2400" dirty="0" smtClean="0"/>
            </a:br>
            <a:r>
              <a:rPr lang="en-US" sz="2400" dirty="0" smtClean="0"/>
              <a:t>square : 　CSS1　</a:t>
            </a:r>
            <a:r>
              <a:rPr lang="zh-CN" altLang="en-US" sz="2400" dirty="0" smtClean="0"/>
              <a:t>实心方块</a:t>
            </a:r>
            <a:br>
              <a:rPr lang="zh-CN" altLang="en-US" sz="2400" dirty="0" smtClean="0"/>
            </a:br>
            <a:r>
              <a:rPr lang="en-US" sz="2400" dirty="0" smtClean="0"/>
              <a:t>decimal : 　CSS1　</a:t>
            </a:r>
            <a:r>
              <a:rPr lang="zh-CN" altLang="en-US" sz="2400" dirty="0" smtClean="0"/>
              <a:t>阿拉伯数字</a:t>
            </a:r>
            <a:endParaRPr lang="en-US" altLang="zh-CN" sz="2400" dirty="0" smtClean="0"/>
          </a:p>
          <a:p>
            <a:pPr>
              <a:buNone/>
            </a:pPr>
            <a:r>
              <a:rPr lang="zh-CN" altLang="en-US" sz="2400" dirty="0" smtClean="0"/>
              <a:t>例如</a:t>
            </a:r>
            <a:r>
              <a:rPr lang="en-US" altLang="zh-CN" sz="2400" dirty="0" smtClean="0"/>
              <a:t>:</a:t>
            </a:r>
          </a:p>
          <a:p>
            <a:pPr>
              <a:buNone/>
            </a:pPr>
            <a:r>
              <a:rPr lang="en-US" sz="2400" dirty="0" smtClean="0"/>
              <a:t>     </a:t>
            </a:r>
            <a:r>
              <a:rPr lang="en-US" sz="2400" smtClean="0"/>
              <a:t>ul </a:t>
            </a:r>
            <a:r>
              <a:rPr lang="en-US" sz="2400" dirty="0" smtClean="0"/>
              <a:t>{ list-style-type: square } </a:t>
            </a:r>
            <a:endParaRPr lang="en-US" altLang="zh-CN" sz="24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lstStyle/>
          <a:p>
            <a:r>
              <a:rPr lang="en-US" altLang="zh-CN" dirty="0" smtClean="0"/>
              <a:t>Table</a:t>
            </a:r>
            <a:r>
              <a:rPr lang="zh-CN" altLang="en-US" dirty="0" smtClean="0"/>
              <a:t>表格</a:t>
            </a:r>
            <a:endParaRPr lang="en-US" altLang="zh-CN" dirty="0" smtClean="0"/>
          </a:p>
          <a:p>
            <a:pPr>
              <a:buNone/>
            </a:pPr>
            <a:r>
              <a:rPr lang="en-US" sz="2400" b="1" dirty="0" smtClean="0">
                <a:solidFill>
                  <a:schemeClr val="tx2">
                    <a:lumMod val="50000"/>
                    <a:lumOff val="50000"/>
                  </a:schemeClr>
                </a:solidFill>
              </a:rPr>
              <a:t>border-spacing</a:t>
            </a:r>
            <a:r>
              <a:rPr lang="zh-CN" altLang="en-US" sz="2400" b="1" dirty="0" smtClean="0">
                <a:solidFill>
                  <a:schemeClr val="tx2">
                    <a:lumMod val="50000"/>
                    <a:lumOff val="50000"/>
                  </a:schemeClr>
                </a:solidFill>
              </a:rPr>
              <a:t>设置或检索当表格边框独立行和单元格的边框在横向和纵向上的间距</a:t>
            </a:r>
            <a:endParaRPr lang="en-US" altLang="zh-CN" sz="2400" b="1" dirty="0" smtClean="0">
              <a:solidFill>
                <a:schemeClr val="tx2">
                  <a:lumMod val="50000"/>
                  <a:lumOff val="50000"/>
                </a:schemeClr>
              </a:solidFill>
            </a:endParaRPr>
          </a:p>
          <a:p>
            <a:pPr>
              <a:buNone/>
            </a:pPr>
            <a:r>
              <a:rPr lang="zh-CN" altLang="en-US" sz="2400" dirty="0" smtClean="0"/>
              <a:t>语法： </a:t>
            </a:r>
            <a:br>
              <a:rPr lang="zh-CN" altLang="en-US" sz="2400" dirty="0" smtClean="0"/>
            </a:br>
            <a:r>
              <a:rPr lang="en-US" sz="2400" dirty="0" smtClean="0"/>
              <a:t>border-spacing : </a:t>
            </a:r>
            <a:r>
              <a:rPr lang="en-US" sz="2400" i="1" dirty="0" smtClean="0"/>
              <a:t>length </a:t>
            </a:r>
            <a:r>
              <a:rPr lang="en-US" sz="2400" dirty="0" smtClean="0"/>
              <a:t>||</a:t>
            </a:r>
            <a:r>
              <a:rPr lang="en-US" sz="2400" i="1" dirty="0" smtClean="0"/>
              <a:t> length </a:t>
            </a:r>
          </a:p>
          <a:p>
            <a:pPr>
              <a:buNone/>
            </a:pPr>
            <a:r>
              <a:rPr lang="zh-CN" altLang="en-US" sz="2400" dirty="0" smtClean="0"/>
              <a:t>参数： </a:t>
            </a:r>
            <a:br>
              <a:rPr lang="zh-CN" altLang="en-US" sz="2400" dirty="0" smtClean="0"/>
            </a:br>
            <a:r>
              <a:rPr lang="en-US" sz="2400" i="1" dirty="0" smtClean="0"/>
              <a:t>length : </a:t>
            </a:r>
            <a:r>
              <a:rPr lang="en-US" sz="2400" dirty="0" smtClean="0"/>
              <a:t>　</a:t>
            </a:r>
            <a:r>
              <a:rPr lang="zh-CN" altLang="en-US" sz="2400" dirty="0" smtClean="0"/>
              <a:t>由浮点数字和单位标识符组成的长度值。不可为负值</a:t>
            </a:r>
            <a:endParaRPr lang="en-US" altLang="zh-CN" sz="2400" dirty="0" smtClean="0"/>
          </a:p>
          <a:p>
            <a:pPr>
              <a:buNone/>
            </a:pPr>
            <a:r>
              <a:rPr lang="zh-CN" altLang="en-US" sz="2400" dirty="0" smtClean="0"/>
              <a:t>例如：</a:t>
            </a:r>
            <a:endParaRPr lang="en-US" altLang="zh-CN" sz="2400" dirty="0" smtClean="0"/>
          </a:p>
          <a:p>
            <a:pPr>
              <a:buNone/>
            </a:pPr>
            <a:r>
              <a:rPr lang="en-US" sz="2400" dirty="0" smtClean="0"/>
              <a:t>table {border-spacing:0px; }</a:t>
            </a:r>
            <a:endParaRPr lang="en-US" altLang="zh-CN" sz="2400" dirty="0" smtClean="0"/>
          </a:p>
          <a:p>
            <a:pPr>
              <a:buNone/>
            </a:pPr>
            <a:endParaRPr lang="zh-CN" altLang="en-US" sz="2400" dirty="0">
              <a:solidFill>
                <a:schemeClr val="tx2">
                  <a:lumMod val="50000"/>
                  <a:lumOff val="50000"/>
                </a:schemeClr>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zh-CN" smtClean="0"/>
              <a:t>Css</a:t>
            </a:r>
            <a:r>
              <a:rPr lang="zh-CN" altLang="en-US" smtClean="0"/>
              <a:t>选择器</a:t>
            </a:r>
          </a:p>
        </p:txBody>
      </p:sp>
      <p:sp>
        <p:nvSpPr>
          <p:cNvPr id="40963" name="Rectangle 3"/>
          <p:cNvSpPr>
            <a:spLocks noGrp="1" noChangeArrowheads="1"/>
          </p:cNvSpPr>
          <p:nvPr>
            <p:ph idx="1"/>
          </p:nvPr>
        </p:nvSpPr>
        <p:spPr/>
        <p:txBody>
          <a:bodyPr/>
          <a:lstStyle/>
          <a:p>
            <a:pPr marL="609600" indent="-609600" eaLnBrk="1" hangingPunct="1">
              <a:buFont typeface="Wingdings" pitchFamily="2" charset="2"/>
              <a:buAutoNum type="arabicPeriod"/>
            </a:pPr>
            <a:r>
              <a:rPr lang="zh-CN" altLang="en-US" smtClean="0"/>
              <a:t>标记选择器</a:t>
            </a:r>
          </a:p>
          <a:p>
            <a:pPr marL="609600" indent="-609600" eaLnBrk="1" hangingPunct="1">
              <a:buFont typeface="Wingdings" pitchFamily="2" charset="2"/>
              <a:buAutoNum type="arabicPeriod"/>
            </a:pPr>
            <a:r>
              <a:rPr lang="zh-CN" altLang="en-US" smtClean="0"/>
              <a:t>类别选择器</a:t>
            </a:r>
          </a:p>
          <a:p>
            <a:pPr marL="609600" indent="-609600" eaLnBrk="1" hangingPunct="1">
              <a:buFont typeface="Wingdings" pitchFamily="2" charset="2"/>
              <a:buAutoNum type="arabicPeriod"/>
            </a:pPr>
            <a:r>
              <a:rPr lang="en-US" altLang="zh-CN" smtClean="0"/>
              <a:t>ID</a:t>
            </a:r>
            <a:r>
              <a:rPr lang="zh-CN" altLang="en-US" smtClean="0"/>
              <a:t>选择器</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620713"/>
            <a:ext cx="8229600" cy="5510212"/>
          </a:xfrm>
        </p:spPr>
        <p:txBody>
          <a:bodyPr/>
          <a:lstStyle/>
          <a:p>
            <a:pPr eaLnBrk="1" hangingPunct="1"/>
            <a:r>
              <a:rPr lang="en-US" altLang="zh-CN" smtClean="0"/>
              <a:t>CSS</a:t>
            </a:r>
            <a:r>
              <a:rPr lang="zh-CN" altLang="en-US" smtClean="0"/>
              <a:t>标记选择器</a:t>
            </a:r>
          </a:p>
          <a:p>
            <a:pPr eaLnBrk="1" hangingPunct="1">
              <a:buFont typeface="Wingdings" pitchFamily="2" charset="2"/>
              <a:buNone/>
            </a:pPr>
            <a:r>
              <a:rPr lang="en-US" altLang="zh-CN" smtClean="0"/>
              <a:t>CSS </a:t>
            </a:r>
            <a:r>
              <a:rPr lang="zh-CN" altLang="en-US" smtClean="0"/>
              <a:t>规则由两个主要的部分构成：</a:t>
            </a:r>
            <a:r>
              <a:rPr lang="zh-CN" altLang="en-US" smtClean="0">
                <a:solidFill>
                  <a:srgbClr val="FF0000"/>
                </a:solidFill>
              </a:rPr>
              <a:t>选择器，以及一条或多条声明</a:t>
            </a:r>
            <a:r>
              <a:rPr lang="zh-CN" altLang="en-US" smtClean="0"/>
              <a:t>。</a:t>
            </a:r>
          </a:p>
          <a:p>
            <a:pPr eaLnBrk="1" hangingPunct="1">
              <a:buFont typeface="Wingdings" pitchFamily="2" charset="2"/>
              <a:buNone/>
            </a:pPr>
            <a:r>
              <a:rPr lang="zh-CN" altLang="en-US" b="1" smtClean="0">
                <a:solidFill>
                  <a:srgbClr val="FF0000"/>
                </a:solidFill>
              </a:rPr>
              <a:t>选择器</a:t>
            </a:r>
            <a:r>
              <a:rPr lang="zh-CN" altLang="en-US" smtClean="0"/>
              <a:t>通常是您需要改变样式的 </a:t>
            </a:r>
            <a:r>
              <a:rPr lang="en-US" altLang="zh-CN" smtClean="0"/>
              <a:t>HTML </a:t>
            </a:r>
            <a:r>
              <a:rPr lang="zh-CN" altLang="en-US" smtClean="0"/>
              <a:t>元素。</a:t>
            </a:r>
          </a:p>
          <a:p>
            <a:pPr eaLnBrk="1" hangingPunct="1">
              <a:buFont typeface="Wingdings" pitchFamily="2" charset="2"/>
              <a:buNone/>
            </a:pPr>
            <a:r>
              <a:rPr lang="zh-CN" altLang="en-US" b="1" smtClean="0">
                <a:solidFill>
                  <a:srgbClr val="FF0000"/>
                </a:solidFill>
              </a:rPr>
              <a:t>每条声明</a:t>
            </a:r>
            <a:r>
              <a:rPr lang="zh-CN" altLang="en-US" smtClean="0"/>
              <a:t>由一个属性和一个值组成。</a:t>
            </a:r>
          </a:p>
          <a:p>
            <a:pPr eaLnBrk="1" hangingPunct="1">
              <a:buFont typeface="Wingdings" pitchFamily="2" charset="2"/>
              <a:buNone/>
            </a:pPr>
            <a:r>
              <a:rPr lang="zh-CN" altLang="en-US" smtClean="0"/>
              <a:t>样式表的基本语法：</a:t>
            </a:r>
          </a:p>
          <a:p>
            <a:pPr eaLnBrk="1" hangingPunct="1">
              <a:buFont typeface="Wingdings" pitchFamily="2" charset="2"/>
              <a:buNone/>
            </a:pPr>
            <a:r>
              <a:rPr lang="en-US" altLang="zh-CN" smtClean="0"/>
              <a:t>Html</a:t>
            </a:r>
            <a:r>
              <a:rPr lang="zh-CN" altLang="en-US" smtClean="0"/>
              <a:t>标志</a:t>
            </a:r>
            <a:r>
              <a:rPr lang="en-US" altLang="zh-CN" smtClean="0"/>
              <a:t>{</a:t>
            </a:r>
            <a:r>
              <a:rPr lang="zh-CN" altLang="en-US" smtClean="0"/>
              <a:t>标志属性：属性值；标志属性：属性值；标志属性：属性值；</a:t>
            </a:r>
            <a:r>
              <a:rPr lang="en-US" altLang="zh-CN" smtClean="0">
                <a:latin typeface="Arial" charset="0"/>
              </a:rPr>
              <a:t>……</a:t>
            </a:r>
            <a:r>
              <a:rPr lang="en-US" altLang="zh-CN" smtClean="0"/>
              <a: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457200" y="765175"/>
            <a:ext cx="8229600" cy="5365750"/>
          </a:xfrm>
        </p:spPr>
        <p:txBody>
          <a:bodyPr/>
          <a:lstStyle/>
          <a:p>
            <a:pPr eaLnBrk="1" hangingPunct="1">
              <a:buFont typeface="Wingdings" pitchFamily="2" charset="2"/>
              <a:buNone/>
            </a:pPr>
            <a:r>
              <a:rPr lang="en-US" altLang="zh-CN" sz="1800" smtClean="0"/>
              <a:t>&lt;Style type=“text/css”&gt;</a:t>
            </a:r>
          </a:p>
          <a:p>
            <a:pPr eaLnBrk="1" hangingPunct="1">
              <a:buFont typeface="Wingdings" pitchFamily="2" charset="2"/>
              <a:buNone/>
            </a:pPr>
            <a:r>
              <a:rPr lang="en-US" altLang="zh-CN" sz="1800" smtClean="0"/>
              <a:t>&lt;!--</a:t>
            </a:r>
          </a:p>
          <a:p>
            <a:pPr eaLnBrk="1" hangingPunct="1">
              <a:buFont typeface="Wingdings" pitchFamily="2" charset="2"/>
              <a:buNone/>
            </a:pPr>
            <a:r>
              <a:rPr lang="en-US" altLang="zh-CN" sz="1800" smtClean="0"/>
              <a:t>H1{</a:t>
            </a:r>
          </a:p>
          <a:p>
            <a:pPr eaLnBrk="1" hangingPunct="1">
              <a:buFont typeface="Wingdings" pitchFamily="2" charset="2"/>
              <a:buNone/>
            </a:pPr>
            <a:r>
              <a:rPr lang="en-US" altLang="zh-CN" sz="1800" smtClean="0"/>
              <a:t>Font-size:24px;</a:t>
            </a:r>
          </a:p>
          <a:p>
            <a:pPr eaLnBrk="1" hangingPunct="1">
              <a:buFont typeface="Wingdings" pitchFamily="2" charset="2"/>
              <a:buNone/>
            </a:pPr>
            <a:r>
              <a:rPr lang="en-US" altLang="zh-CN" sz="1800" smtClean="0"/>
              <a:t>Color:#0000ff;</a:t>
            </a:r>
          </a:p>
          <a:p>
            <a:pPr eaLnBrk="1" hangingPunct="1">
              <a:buFont typeface="Wingdings" pitchFamily="2" charset="2"/>
              <a:buNone/>
            </a:pPr>
            <a:r>
              <a:rPr lang="en-US" altLang="zh-CN" sz="1800" smtClean="0"/>
              <a:t>}</a:t>
            </a:r>
          </a:p>
          <a:p>
            <a:pPr eaLnBrk="1" hangingPunct="1">
              <a:buFont typeface="Wingdings" pitchFamily="2" charset="2"/>
              <a:buNone/>
            </a:pPr>
            <a:r>
              <a:rPr lang="en-US" altLang="zh-CN" sz="1800" smtClean="0"/>
              <a:t>--&gt;</a:t>
            </a:r>
          </a:p>
          <a:p>
            <a:pPr eaLnBrk="1" hangingPunct="1">
              <a:buFont typeface="Wingdings" pitchFamily="2" charset="2"/>
              <a:buNone/>
            </a:pPr>
            <a:r>
              <a:rPr lang="en-US" altLang="zh-CN" sz="1800" smtClean="0"/>
              <a:t>&lt;/style&gt;</a:t>
            </a:r>
          </a:p>
          <a:p>
            <a:pPr eaLnBrk="1" hangingPunct="1">
              <a:buFont typeface="Wingdings" pitchFamily="2" charset="2"/>
              <a:buNone/>
            </a:pPr>
            <a:endParaRPr lang="en-US" altLang="zh-CN" smtClean="0"/>
          </a:p>
        </p:txBody>
      </p:sp>
      <p:sp>
        <p:nvSpPr>
          <p:cNvPr id="43011" name="AutoShape 6"/>
          <p:cNvSpPr>
            <a:spLocks noChangeArrowheads="1"/>
          </p:cNvSpPr>
          <p:nvPr/>
        </p:nvSpPr>
        <p:spPr bwMode="auto">
          <a:xfrm>
            <a:off x="395288" y="4076700"/>
            <a:ext cx="1008062" cy="576263"/>
          </a:xfrm>
          <a:prstGeom prst="flowChartProcess">
            <a:avLst/>
          </a:prstGeom>
          <a:solidFill>
            <a:schemeClr val="accent1"/>
          </a:solidFill>
          <a:ln w="9525">
            <a:solidFill>
              <a:schemeClr val="tx1"/>
            </a:solidFill>
            <a:miter lim="800000"/>
            <a:headEnd/>
            <a:tailEnd/>
          </a:ln>
        </p:spPr>
        <p:txBody>
          <a:bodyPr wrap="none" anchor="ctr"/>
          <a:lstStyle/>
          <a:p>
            <a:pPr algn="ctr"/>
            <a:r>
              <a:rPr lang="en-US" altLang="zh-CN">
                <a:solidFill>
                  <a:schemeClr val="bg2"/>
                </a:solidFill>
              </a:rPr>
              <a:t>h1</a:t>
            </a:r>
          </a:p>
        </p:txBody>
      </p:sp>
      <p:sp>
        <p:nvSpPr>
          <p:cNvPr id="43012" name="AutoShape 7"/>
          <p:cNvSpPr>
            <a:spLocks noChangeArrowheads="1"/>
          </p:cNvSpPr>
          <p:nvPr/>
        </p:nvSpPr>
        <p:spPr bwMode="auto">
          <a:xfrm>
            <a:off x="1619250" y="3933825"/>
            <a:ext cx="5616575" cy="719138"/>
          </a:xfrm>
          <a:prstGeom prst="flowChartProcess">
            <a:avLst/>
          </a:prstGeom>
          <a:solidFill>
            <a:schemeClr val="folHlink"/>
          </a:solidFill>
          <a:ln w="9525">
            <a:solidFill>
              <a:schemeClr val="tx1"/>
            </a:solidFill>
            <a:miter lim="800000"/>
            <a:headEnd/>
            <a:tailEnd/>
          </a:ln>
        </p:spPr>
        <p:txBody>
          <a:bodyPr wrap="none" anchor="ctr"/>
          <a:lstStyle/>
          <a:p>
            <a:pPr algn="ctr"/>
            <a:endParaRPr lang="zh-CN" altLang="zh-CN"/>
          </a:p>
        </p:txBody>
      </p:sp>
      <p:sp>
        <p:nvSpPr>
          <p:cNvPr id="43013" name="AutoShape 8"/>
          <p:cNvSpPr>
            <a:spLocks noChangeArrowheads="1"/>
          </p:cNvSpPr>
          <p:nvPr/>
        </p:nvSpPr>
        <p:spPr bwMode="auto">
          <a:xfrm>
            <a:off x="1908175" y="4149725"/>
            <a:ext cx="2592388" cy="358775"/>
          </a:xfrm>
          <a:prstGeom prst="flowChartProcess">
            <a:avLst/>
          </a:prstGeom>
          <a:solidFill>
            <a:schemeClr val="accent1"/>
          </a:solidFill>
          <a:ln w="9525">
            <a:solidFill>
              <a:schemeClr val="tx1"/>
            </a:solidFill>
            <a:miter lim="800000"/>
            <a:headEnd/>
            <a:tailEnd/>
          </a:ln>
        </p:spPr>
        <p:txBody>
          <a:bodyPr wrap="none" anchor="ctr"/>
          <a:lstStyle/>
          <a:p>
            <a:pPr algn="ctr"/>
            <a:r>
              <a:rPr lang="en-US" altLang="zh-CN">
                <a:solidFill>
                  <a:schemeClr val="bg2"/>
                </a:solidFill>
              </a:rPr>
              <a:t>Font-size:24px;</a:t>
            </a:r>
          </a:p>
        </p:txBody>
      </p:sp>
      <p:sp>
        <p:nvSpPr>
          <p:cNvPr id="43014" name="AutoShape 9"/>
          <p:cNvSpPr>
            <a:spLocks noChangeArrowheads="1"/>
          </p:cNvSpPr>
          <p:nvPr/>
        </p:nvSpPr>
        <p:spPr bwMode="auto">
          <a:xfrm>
            <a:off x="4859338" y="4149725"/>
            <a:ext cx="2016125" cy="358775"/>
          </a:xfrm>
          <a:prstGeom prst="flowChartProcess">
            <a:avLst/>
          </a:prstGeom>
          <a:solidFill>
            <a:schemeClr val="accent1"/>
          </a:solidFill>
          <a:ln w="9525">
            <a:solidFill>
              <a:schemeClr val="tx1"/>
            </a:solidFill>
            <a:miter lim="800000"/>
            <a:headEnd/>
            <a:tailEnd/>
          </a:ln>
        </p:spPr>
        <p:txBody>
          <a:bodyPr wrap="none" anchor="ctr"/>
          <a:lstStyle/>
          <a:p>
            <a:pPr algn="ctr"/>
            <a:r>
              <a:rPr lang="en-US" altLang="zh-CN">
                <a:solidFill>
                  <a:schemeClr val="bg2"/>
                </a:solidFill>
              </a:rPr>
              <a:t>Color:#0000ff;</a:t>
            </a:r>
          </a:p>
        </p:txBody>
      </p:sp>
      <p:sp>
        <p:nvSpPr>
          <p:cNvPr id="43015" name="Line 10"/>
          <p:cNvSpPr>
            <a:spLocks noChangeShapeType="1"/>
          </p:cNvSpPr>
          <p:nvPr/>
        </p:nvSpPr>
        <p:spPr bwMode="auto">
          <a:xfrm>
            <a:off x="900113" y="4581525"/>
            <a:ext cx="0" cy="720725"/>
          </a:xfrm>
          <a:prstGeom prst="line">
            <a:avLst/>
          </a:prstGeom>
          <a:noFill/>
          <a:ln w="38100">
            <a:solidFill>
              <a:srgbClr val="FF0000"/>
            </a:solidFill>
            <a:round/>
            <a:headEnd/>
            <a:tailEnd/>
          </a:ln>
        </p:spPr>
        <p:txBody>
          <a:bodyPr/>
          <a:lstStyle/>
          <a:p>
            <a:endParaRPr lang="zh-CN" altLang="en-US"/>
          </a:p>
        </p:txBody>
      </p:sp>
      <p:sp>
        <p:nvSpPr>
          <p:cNvPr id="43016" name="Text Box 11"/>
          <p:cNvSpPr txBox="1">
            <a:spLocks noChangeArrowheads="1"/>
          </p:cNvSpPr>
          <p:nvPr/>
        </p:nvSpPr>
        <p:spPr bwMode="auto">
          <a:xfrm>
            <a:off x="1547813" y="4111625"/>
            <a:ext cx="328612" cy="396875"/>
          </a:xfrm>
          <a:prstGeom prst="rect">
            <a:avLst/>
          </a:prstGeom>
          <a:noFill/>
          <a:ln w="9525">
            <a:noFill/>
            <a:miter lim="800000"/>
            <a:headEnd/>
            <a:tailEnd/>
          </a:ln>
        </p:spPr>
        <p:txBody>
          <a:bodyPr>
            <a:spAutoFit/>
          </a:bodyPr>
          <a:lstStyle/>
          <a:p>
            <a:r>
              <a:rPr lang="en-US" altLang="zh-CN" sz="2000">
                <a:solidFill>
                  <a:srgbClr val="FF0000"/>
                </a:solidFill>
              </a:rPr>
              <a:t>{</a:t>
            </a:r>
          </a:p>
        </p:txBody>
      </p:sp>
      <p:sp>
        <p:nvSpPr>
          <p:cNvPr id="43017" name="Text Box 12"/>
          <p:cNvSpPr txBox="1">
            <a:spLocks noChangeArrowheads="1"/>
          </p:cNvSpPr>
          <p:nvPr/>
        </p:nvSpPr>
        <p:spPr bwMode="auto">
          <a:xfrm>
            <a:off x="6927850" y="4111625"/>
            <a:ext cx="346075" cy="396875"/>
          </a:xfrm>
          <a:prstGeom prst="rect">
            <a:avLst/>
          </a:prstGeom>
          <a:noFill/>
          <a:ln w="9525">
            <a:noFill/>
            <a:miter lim="800000"/>
            <a:headEnd/>
            <a:tailEnd/>
          </a:ln>
        </p:spPr>
        <p:txBody>
          <a:bodyPr wrap="none">
            <a:spAutoFit/>
          </a:bodyPr>
          <a:lstStyle/>
          <a:p>
            <a:r>
              <a:rPr lang="en-US" altLang="zh-CN" sz="2000">
                <a:solidFill>
                  <a:srgbClr val="FF0000"/>
                </a:solidFill>
              </a:rPr>
              <a:t>}</a:t>
            </a:r>
          </a:p>
        </p:txBody>
      </p:sp>
      <p:sp>
        <p:nvSpPr>
          <p:cNvPr id="43018" name="Text Box 13"/>
          <p:cNvSpPr txBox="1">
            <a:spLocks noChangeArrowheads="1"/>
          </p:cNvSpPr>
          <p:nvPr/>
        </p:nvSpPr>
        <p:spPr bwMode="auto">
          <a:xfrm>
            <a:off x="468313" y="5373688"/>
            <a:ext cx="874712" cy="366712"/>
          </a:xfrm>
          <a:prstGeom prst="rect">
            <a:avLst/>
          </a:prstGeom>
          <a:noFill/>
          <a:ln w="9525">
            <a:noFill/>
            <a:miter lim="800000"/>
            <a:headEnd/>
            <a:tailEnd/>
          </a:ln>
        </p:spPr>
        <p:txBody>
          <a:bodyPr wrap="none">
            <a:spAutoFit/>
          </a:bodyPr>
          <a:lstStyle/>
          <a:p>
            <a:r>
              <a:rPr lang="zh-CN" altLang="en-US" b="1">
                <a:solidFill>
                  <a:srgbClr val="FF0000"/>
                </a:solidFill>
              </a:rPr>
              <a:t>选择器</a:t>
            </a:r>
          </a:p>
        </p:txBody>
      </p:sp>
      <p:sp>
        <p:nvSpPr>
          <p:cNvPr id="43019" name="Line 14"/>
          <p:cNvSpPr>
            <a:spLocks noChangeShapeType="1"/>
          </p:cNvSpPr>
          <p:nvPr/>
        </p:nvSpPr>
        <p:spPr bwMode="auto">
          <a:xfrm>
            <a:off x="2771775" y="4581525"/>
            <a:ext cx="0" cy="720725"/>
          </a:xfrm>
          <a:prstGeom prst="line">
            <a:avLst/>
          </a:prstGeom>
          <a:noFill/>
          <a:ln w="38100">
            <a:solidFill>
              <a:srgbClr val="FF0000"/>
            </a:solidFill>
            <a:round/>
            <a:headEnd/>
            <a:tailEnd/>
          </a:ln>
        </p:spPr>
        <p:txBody>
          <a:bodyPr/>
          <a:lstStyle/>
          <a:p>
            <a:endParaRPr lang="zh-CN" altLang="en-US"/>
          </a:p>
        </p:txBody>
      </p:sp>
      <p:sp>
        <p:nvSpPr>
          <p:cNvPr id="43020" name="Text Box 16"/>
          <p:cNvSpPr txBox="1">
            <a:spLocks noChangeArrowheads="1"/>
          </p:cNvSpPr>
          <p:nvPr/>
        </p:nvSpPr>
        <p:spPr bwMode="auto">
          <a:xfrm>
            <a:off x="2484438" y="5300663"/>
            <a:ext cx="644525" cy="366712"/>
          </a:xfrm>
          <a:prstGeom prst="rect">
            <a:avLst/>
          </a:prstGeom>
          <a:noFill/>
          <a:ln w="9525">
            <a:noFill/>
            <a:miter lim="800000"/>
            <a:headEnd/>
            <a:tailEnd/>
          </a:ln>
        </p:spPr>
        <p:txBody>
          <a:bodyPr wrap="none">
            <a:spAutoFit/>
          </a:bodyPr>
          <a:lstStyle/>
          <a:p>
            <a:r>
              <a:rPr lang="zh-CN" altLang="en-US" b="1">
                <a:solidFill>
                  <a:srgbClr val="FF0000"/>
                </a:solidFill>
              </a:rPr>
              <a:t>属性</a:t>
            </a:r>
          </a:p>
        </p:txBody>
      </p:sp>
      <p:sp>
        <p:nvSpPr>
          <p:cNvPr id="43021" name="Line 17"/>
          <p:cNvSpPr>
            <a:spLocks noChangeShapeType="1"/>
          </p:cNvSpPr>
          <p:nvPr/>
        </p:nvSpPr>
        <p:spPr bwMode="auto">
          <a:xfrm>
            <a:off x="3708400" y="4579938"/>
            <a:ext cx="0" cy="720725"/>
          </a:xfrm>
          <a:prstGeom prst="line">
            <a:avLst/>
          </a:prstGeom>
          <a:noFill/>
          <a:ln w="38100">
            <a:solidFill>
              <a:srgbClr val="FF0000"/>
            </a:solidFill>
            <a:round/>
            <a:headEnd/>
            <a:tailEnd/>
          </a:ln>
        </p:spPr>
        <p:txBody>
          <a:bodyPr/>
          <a:lstStyle/>
          <a:p>
            <a:endParaRPr lang="zh-CN" altLang="en-US"/>
          </a:p>
        </p:txBody>
      </p:sp>
      <p:sp>
        <p:nvSpPr>
          <p:cNvPr id="43022" name="Text Box 18"/>
          <p:cNvSpPr txBox="1">
            <a:spLocks noChangeArrowheads="1"/>
          </p:cNvSpPr>
          <p:nvPr/>
        </p:nvSpPr>
        <p:spPr bwMode="auto">
          <a:xfrm>
            <a:off x="3563938" y="5300663"/>
            <a:ext cx="414337" cy="366712"/>
          </a:xfrm>
          <a:prstGeom prst="rect">
            <a:avLst/>
          </a:prstGeom>
          <a:noFill/>
          <a:ln w="9525">
            <a:noFill/>
            <a:miter lim="800000"/>
            <a:headEnd/>
            <a:tailEnd/>
          </a:ln>
        </p:spPr>
        <p:txBody>
          <a:bodyPr wrap="none">
            <a:spAutoFit/>
          </a:bodyPr>
          <a:lstStyle/>
          <a:p>
            <a:r>
              <a:rPr lang="zh-CN" altLang="en-US" b="1">
                <a:solidFill>
                  <a:srgbClr val="FF0000"/>
                </a:solidFill>
              </a:rPr>
              <a:t>值</a:t>
            </a:r>
          </a:p>
        </p:txBody>
      </p:sp>
      <p:sp>
        <p:nvSpPr>
          <p:cNvPr id="43023" name="Line 19"/>
          <p:cNvSpPr>
            <a:spLocks noChangeShapeType="1"/>
          </p:cNvSpPr>
          <p:nvPr/>
        </p:nvSpPr>
        <p:spPr bwMode="auto">
          <a:xfrm>
            <a:off x="5507038" y="4575175"/>
            <a:ext cx="0" cy="720725"/>
          </a:xfrm>
          <a:prstGeom prst="line">
            <a:avLst/>
          </a:prstGeom>
          <a:noFill/>
          <a:ln w="38100">
            <a:solidFill>
              <a:srgbClr val="FF0000"/>
            </a:solidFill>
            <a:round/>
            <a:headEnd/>
            <a:tailEnd/>
          </a:ln>
        </p:spPr>
        <p:txBody>
          <a:bodyPr/>
          <a:lstStyle/>
          <a:p>
            <a:endParaRPr lang="zh-CN" altLang="en-US"/>
          </a:p>
        </p:txBody>
      </p:sp>
      <p:sp>
        <p:nvSpPr>
          <p:cNvPr id="43024" name="Text Box 20"/>
          <p:cNvSpPr txBox="1">
            <a:spLocks noChangeArrowheads="1"/>
          </p:cNvSpPr>
          <p:nvPr/>
        </p:nvSpPr>
        <p:spPr bwMode="auto">
          <a:xfrm>
            <a:off x="5219700" y="5294313"/>
            <a:ext cx="644525" cy="366712"/>
          </a:xfrm>
          <a:prstGeom prst="rect">
            <a:avLst/>
          </a:prstGeom>
          <a:noFill/>
          <a:ln w="9525">
            <a:noFill/>
            <a:miter lim="800000"/>
            <a:headEnd/>
            <a:tailEnd/>
          </a:ln>
        </p:spPr>
        <p:txBody>
          <a:bodyPr wrap="none">
            <a:spAutoFit/>
          </a:bodyPr>
          <a:lstStyle/>
          <a:p>
            <a:r>
              <a:rPr lang="zh-CN" altLang="en-US" b="1">
                <a:solidFill>
                  <a:srgbClr val="FF0000"/>
                </a:solidFill>
              </a:rPr>
              <a:t>属性</a:t>
            </a:r>
          </a:p>
        </p:txBody>
      </p:sp>
      <p:sp>
        <p:nvSpPr>
          <p:cNvPr id="43025" name="Line 21"/>
          <p:cNvSpPr>
            <a:spLocks noChangeShapeType="1"/>
          </p:cNvSpPr>
          <p:nvPr/>
        </p:nvSpPr>
        <p:spPr bwMode="auto">
          <a:xfrm>
            <a:off x="6443663" y="4573588"/>
            <a:ext cx="0" cy="720725"/>
          </a:xfrm>
          <a:prstGeom prst="line">
            <a:avLst/>
          </a:prstGeom>
          <a:noFill/>
          <a:ln w="38100">
            <a:solidFill>
              <a:srgbClr val="FF0000"/>
            </a:solidFill>
            <a:round/>
            <a:headEnd/>
            <a:tailEnd/>
          </a:ln>
        </p:spPr>
        <p:txBody>
          <a:bodyPr/>
          <a:lstStyle/>
          <a:p>
            <a:endParaRPr lang="zh-CN" altLang="en-US"/>
          </a:p>
        </p:txBody>
      </p:sp>
      <p:sp>
        <p:nvSpPr>
          <p:cNvPr id="43026" name="Text Box 22"/>
          <p:cNvSpPr txBox="1">
            <a:spLocks noChangeArrowheads="1"/>
          </p:cNvSpPr>
          <p:nvPr/>
        </p:nvSpPr>
        <p:spPr bwMode="auto">
          <a:xfrm>
            <a:off x="6299200" y="5294313"/>
            <a:ext cx="414338" cy="366712"/>
          </a:xfrm>
          <a:prstGeom prst="rect">
            <a:avLst/>
          </a:prstGeom>
          <a:noFill/>
          <a:ln w="9525">
            <a:noFill/>
            <a:miter lim="800000"/>
            <a:headEnd/>
            <a:tailEnd/>
          </a:ln>
        </p:spPr>
        <p:txBody>
          <a:bodyPr wrap="none">
            <a:spAutoFit/>
          </a:bodyPr>
          <a:lstStyle/>
          <a:p>
            <a:r>
              <a:rPr lang="zh-CN" altLang="en-US" b="1">
                <a:solidFill>
                  <a:srgbClr val="FF0000"/>
                </a:solidFill>
              </a:rPr>
              <a:t>值</a:t>
            </a:r>
          </a:p>
        </p:txBody>
      </p:sp>
      <p:sp>
        <p:nvSpPr>
          <p:cNvPr id="43027" name="Line 23"/>
          <p:cNvSpPr>
            <a:spLocks noChangeShapeType="1"/>
          </p:cNvSpPr>
          <p:nvPr/>
        </p:nvSpPr>
        <p:spPr bwMode="auto">
          <a:xfrm>
            <a:off x="4643438" y="3429000"/>
            <a:ext cx="0" cy="720725"/>
          </a:xfrm>
          <a:prstGeom prst="line">
            <a:avLst/>
          </a:prstGeom>
          <a:noFill/>
          <a:ln w="38100">
            <a:solidFill>
              <a:srgbClr val="FF0000"/>
            </a:solidFill>
            <a:round/>
            <a:headEnd/>
            <a:tailEnd/>
          </a:ln>
        </p:spPr>
        <p:txBody>
          <a:bodyPr/>
          <a:lstStyle/>
          <a:p>
            <a:endParaRPr lang="zh-CN" altLang="en-US"/>
          </a:p>
        </p:txBody>
      </p:sp>
      <p:sp>
        <p:nvSpPr>
          <p:cNvPr id="43028" name="Text Box 24"/>
          <p:cNvSpPr txBox="1">
            <a:spLocks noChangeArrowheads="1"/>
          </p:cNvSpPr>
          <p:nvPr/>
        </p:nvSpPr>
        <p:spPr bwMode="auto">
          <a:xfrm>
            <a:off x="4287838" y="2997200"/>
            <a:ext cx="644525" cy="366713"/>
          </a:xfrm>
          <a:prstGeom prst="rect">
            <a:avLst/>
          </a:prstGeom>
          <a:noFill/>
          <a:ln w="9525">
            <a:noFill/>
            <a:miter lim="800000"/>
            <a:headEnd/>
            <a:tailEnd/>
          </a:ln>
        </p:spPr>
        <p:txBody>
          <a:bodyPr wrap="none">
            <a:spAutoFit/>
          </a:bodyPr>
          <a:lstStyle/>
          <a:p>
            <a:r>
              <a:rPr lang="zh-CN" altLang="en-US" b="1">
                <a:solidFill>
                  <a:srgbClr val="FF0000"/>
                </a:solidFill>
              </a:rPr>
              <a:t>声明</a:t>
            </a:r>
          </a:p>
        </p:txBody>
      </p:sp>
      <p:sp>
        <p:nvSpPr>
          <p:cNvPr id="56345" name="Text Box 25"/>
          <p:cNvSpPr txBox="1">
            <a:spLocks noChangeArrowheads="1"/>
          </p:cNvSpPr>
          <p:nvPr/>
        </p:nvSpPr>
        <p:spPr bwMode="auto">
          <a:xfrm>
            <a:off x="4716463" y="836613"/>
            <a:ext cx="3743325" cy="2182812"/>
          </a:xfrm>
          <a:prstGeom prst="rect">
            <a:avLst/>
          </a:prstGeom>
          <a:noFill/>
          <a:ln w="9525">
            <a:noFill/>
            <a:miter lim="800000"/>
            <a:headEnd/>
            <a:tailEnd/>
          </a:ln>
        </p:spPr>
        <p:txBody>
          <a:bodyPr>
            <a:spAutoFit/>
          </a:bodyPr>
          <a:lstStyle/>
          <a:p>
            <a:pPr>
              <a:spcBef>
                <a:spcPct val="50000"/>
              </a:spcBef>
            </a:pPr>
            <a:r>
              <a:rPr lang="zh-CN" altLang="en-US" sz="2000" b="1">
                <a:solidFill>
                  <a:srgbClr val="FF0000"/>
                </a:solidFill>
              </a:rPr>
              <a:t>注意：</a:t>
            </a:r>
            <a:r>
              <a:rPr lang="en-US" altLang="zh-CN"/>
              <a:t>1.&lt;style&gt;</a:t>
            </a:r>
            <a:r>
              <a:rPr lang="zh-CN" altLang="en-US"/>
              <a:t>标记中包含了</a:t>
            </a:r>
            <a:r>
              <a:rPr lang="en-US" altLang="zh-CN"/>
              <a:t>type=</a:t>
            </a:r>
            <a:r>
              <a:rPr lang="en-US" altLang="zh-CN">
                <a:latin typeface="Arial" charset="0"/>
              </a:rPr>
              <a:t>“</a:t>
            </a:r>
            <a:r>
              <a:rPr lang="en-US" altLang="zh-CN"/>
              <a:t>text/css</a:t>
            </a:r>
            <a:r>
              <a:rPr lang="en-US" altLang="zh-CN">
                <a:latin typeface="Arial" charset="0"/>
              </a:rPr>
              <a:t>”</a:t>
            </a:r>
            <a:r>
              <a:rPr lang="zh-CN" altLang="en-US"/>
              <a:t>，这是让浏览器知道你使用的是</a:t>
            </a:r>
            <a:r>
              <a:rPr lang="en-US" altLang="zh-CN"/>
              <a:t>css1</a:t>
            </a:r>
            <a:r>
              <a:rPr lang="zh-CN" altLang="en-US"/>
              <a:t>的样式规则。</a:t>
            </a:r>
          </a:p>
          <a:p>
            <a:pPr>
              <a:spcBef>
                <a:spcPct val="50000"/>
              </a:spcBef>
            </a:pPr>
            <a:r>
              <a:rPr lang="en-US" altLang="zh-CN"/>
              <a:t>2.&lt;!--  </a:t>
            </a:r>
            <a:r>
              <a:rPr lang="en-US" altLang="zh-CN">
                <a:sym typeface="Wingdings" pitchFamily="2" charset="2"/>
              </a:rPr>
              <a:t>--&gt;</a:t>
            </a:r>
            <a:r>
              <a:rPr lang="zh-CN" altLang="en-US">
                <a:sym typeface="Wingdings" pitchFamily="2" charset="2"/>
              </a:rPr>
              <a:t>这是一对注释标记，作用是为了防止一些老式的浏览器不认识样式表规则，可以把该代码忽略不计。</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45"/>
                                        </p:tgtEl>
                                        <p:attrNameLst>
                                          <p:attrName>style.visibility</p:attrName>
                                        </p:attrNameLst>
                                      </p:cBhvr>
                                      <p:to>
                                        <p:strVal val="visible"/>
                                      </p:to>
                                    </p:set>
                                    <p:anim calcmode="lin" valueType="num">
                                      <p:cBhvr additive="base">
                                        <p:cTn id="7" dur="500" fill="hold"/>
                                        <p:tgtEl>
                                          <p:spTgt spid="56345"/>
                                        </p:tgtEl>
                                        <p:attrNameLst>
                                          <p:attrName>ppt_x</p:attrName>
                                        </p:attrNameLst>
                                      </p:cBhvr>
                                      <p:tavLst>
                                        <p:tav tm="0">
                                          <p:val>
                                            <p:strVal val="#ppt_x"/>
                                          </p:val>
                                        </p:tav>
                                        <p:tav tm="100000">
                                          <p:val>
                                            <p:strVal val="#ppt_x"/>
                                          </p:val>
                                        </p:tav>
                                      </p:tavLst>
                                    </p:anim>
                                    <p:anim calcmode="lin" valueType="num">
                                      <p:cBhvr additive="base">
                                        <p:cTn id="8" dur="500" fill="hold"/>
                                        <p:tgtEl>
                                          <p:spTgt spid="563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CN" altLang="en-US" smtClean="0"/>
              <a:t>类别选择器</a:t>
            </a:r>
          </a:p>
        </p:txBody>
      </p:sp>
      <p:sp>
        <p:nvSpPr>
          <p:cNvPr id="44035" name="Rectangle 3"/>
          <p:cNvSpPr>
            <a:spLocks noGrp="1" noChangeArrowheads="1"/>
          </p:cNvSpPr>
          <p:nvPr>
            <p:ph idx="1"/>
          </p:nvPr>
        </p:nvSpPr>
        <p:spPr/>
        <p:txBody>
          <a:bodyPr/>
          <a:lstStyle/>
          <a:p>
            <a:pPr eaLnBrk="1" hangingPunct="1">
              <a:lnSpc>
                <a:spcPct val="90000"/>
              </a:lnSpc>
              <a:buFont typeface="Wingdings" pitchFamily="2" charset="2"/>
              <a:buNone/>
            </a:pPr>
            <a:r>
              <a:rPr lang="zh-CN" altLang="en-US" sz="2800" smtClean="0"/>
              <a:t>当同一个</a:t>
            </a:r>
            <a:r>
              <a:rPr lang="en-US" altLang="zh-CN" sz="2800" smtClean="0"/>
              <a:t>html</a:t>
            </a:r>
            <a:r>
              <a:rPr lang="zh-CN" altLang="en-US" sz="2800" smtClean="0"/>
              <a:t>标记有多个不同的属性时，可以采用创建类的方式。</a:t>
            </a:r>
          </a:p>
          <a:p>
            <a:pPr eaLnBrk="1" hangingPunct="1">
              <a:lnSpc>
                <a:spcPct val="90000"/>
              </a:lnSpc>
              <a:buFont typeface="Wingdings" pitchFamily="2" charset="2"/>
              <a:buNone/>
            </a:pPr>
            <a:r>
              <a:rPr lang="zh-CN" altLang="en-US" sz="2800" smtClean="0">
                <a:solidFill>
                  <a:srgbClr val="FF0000"/>
                </a:solidFill>
              </a:rPr>
              <a:t>定义语法：</a:t>
            </a:r>
          </a:p>
          <a:p>
            <a:pPr eaLnBrk="1" hangingPunct="1">
              <a:lnSpc>
                <a:spcPct val="90000"/>
              </a:lnSpc>
              <a:buFont typeface="Wingdings" pitchFamily="2" charset="2"/>
              <a:buNone/>
            </a:pPr>
            <a:r>
              <a:rPr lang="en-US" altLang="zh-CN" sz="2800" smtClean="0"/>
              <a:t>1.</a:t>
            </a:r>
            <a:r>
              <a:rPr lang="zh-CN" altLang="en-US" sz="2800" smtClean="0"/>
              <a:t>标志定义</a:t>
            </a:r>
          </a:p>
          <a:p>
            <a:pPr eaLnBrk="1" hangingPunct="1">
              <a:lnSpc>
                <a:spcPct val="90000"/>
              </a:lnSpc>
              <a:buFont typeface="Wingdings" pitchFamily="2" charset="2"/>
              <a:buNone/>
            </a:pPr>
            <a:r>
              <a:rPr lang="zh-CN" altLang="en-US" sz="2800" smtClean="0"/>
              <a:t>标志</a:t>
            </a:r>
            <a:r>
              <a:rPr lang="en-US" altLang="zh-CN" sz="2800" smtClean="0"/>
              <a:t>.</a:t>
            </a:r>
            <a:r>
              <a:rPr lang="zh-CN" altLang="en-US" sz="2800" smtClean="0"/>
              <a:t>类名</a:t>
            </a:r>
            <a:r>
              <a:rPr lang="en-US" altLang="zh-CN" sz="2800" smtClean="0"/>
              <a:t>{</a:t>
            </a:r>
            <a:r>
              <a:rPr lang="zh-CN" altLang="en-US" sz="2800" smtClean="0"/>
              <a:t>标志属性：属性值；</a:t>
            </a:r>
            <a:r>
              <a:rPr lang="en-US" altLang="zh-CN" sz="2800" smtClean="0">
                <a:latin typeface="Arial" charset="0"/>
              </a:rPr>
              <a:t>……</a:t>
            </a:r>
            <a:r>
              <a:rPr lang="en-US" altLang="zh-CN" sz="2800" smtClean="0"/>
              <a:t>}</a:t>
            </a:r>
          </a:p>
          <a:p>
            <a:pPr eaLnBrk="1" hangingPunct="1">
              <a:lnSpc>
                <a:spcPct val="90000"/>
              </a:lnSpc>
              <a:buFont typeface="Wingdings" pitchFamily="2" charset="2"/>
              <a:buNone/>
            </a:pPr>
            <a:r>
              <a:rPr lang="zh-CN" altLang="en-US" sz="2800" smtClean="0"/>
              <a:t>引用方法：</a:t>
            </a:r>
            <a:r>
              <a:rPr lang="en-US" altLang="zh-CN" sz="2800" smtClean="0"/>
              <a:t>&lt;</a:t>
            </a:r>
            <a:r>
              <a:rPr lang="zh-CN" altLang="en-US" sz="2800" smtClean="0"/>
              <a:t>标志 </a:t>
            </a:r>
            <a:r>
              <a:rPr lang="en-US" altLang="zh-CN" sz="2800" smtClean="0"/>
              <a:t>class=</a:t>
            </a:r>
            <a:r>
              <a:rPr lang="en-US" altLang="zh-CN" sz="2800" smtClean="0">
                <a:latin typeface="Arial" charset="0"/>
              </a:rPr>
              <a:t>“</a:t>
            </a:r>
            <a:r>
              <a:rPr lang="zh-CN" altLang="en-US" sz="2800" smtClean="0"/>
              <a:t>类名</a:t>
            </a:r>
            <a:r>
              <a:rPr lang="zh-CN" altLang="en-US" sz="2800" smtClean="0">
                <a:latin typeface="Arial" charset="0"/>
              </a:rPr>
              <a:t>”</a:t>
            </a:r>
            <a:r>
              <a:rPr lang="en-US" altLang="zh-CN" sz="2800" smtClean="0"/>
              <a:t>&gt;</a:t>
            </a:r>
          </a:p>
          <a:p>
            <a:pPr eaLnBrk="1" hangingPunct="1">
              <a:lnSpc>
                <a:spcPct val="90000"/>
              </a:lnSpc>
              <a:buFont typeface="Wingdings" pitchFamily="2" charset="2"/>
              <a:buNone/>
            </a:pPr>
            <a:r>
              <a:rPr lang="en-US" altLang="zh-CN" sz="2800" smtClean="0"/>
              <a:t>2.</a:t>
            </a:r>
            <a:r>
              <a:rPr lang="zh-CN" altLang="en-US" sz="2800" smtClean="0"/>
              <a:t>直接定义类名</a:t>
            </a:r>
          </a:p>
          <a:p>
            <a:pPr eaLnBrk="1" hangingPunct="1">
              <a:lnSpc>
                <a:spcPct val="90000"/>
              </a:lnSpc>
              <a:buFont typeface="Wingdings" pitchFamily="2" charset="2"/>
              <a:buNone/>
            </a:pPr>
            <a:r>
              <a:rPr lang="en-US" altLang="zh-CN" sz="2800" smtClean="0"/>
              <a:t>.</a:t>
            </a:r>
            <a:r>
              <a:rPr lang="zh-CN" altLang="en-US" sz="2800" smtClean="0"/>
              <a:t>类名</a:t>
            </a:r>
            <a:r>
              <a:rPr lang="en-US" altLang="zh-CN" sz="2800" smtClean="0"/>
              <a:t>{</a:t>
            </a:r>
            <a:r>
              <a:rPr lang="zh-CN" altLang="en-US" sz="2800" smtClean="0"/>
              <a:t>标志属性：属性值；</a:t>
            </a:r>
            <a:r>
              <a:rPr lang="en-US" altLang="zh-CN" sz="2800" smtClean="0">
                <a:latin typeface="Arial" charset="0"/>
              </a:rPr>
              <a:t>……</a:t>
            </a:r>
            <a:r>
              <a:rPr lang="en-US" altLang="zh-CN" sz="2800" smtClean="0"/>
              <a:t>}</a:t>
            </a:r>
          </a:p>
          <a:p>
            <a:pPr eaLnBrk="1" hangingPunct="1">
              <a:lnSpc>
                <a:spcPct val="90000"/>
              </a:lnSpc>
              <a:buFont typeface="Wingdings" pitchFamily="2" charset="2"/>
              <a:buNone/>
            </a:pPr>
            <a:r>
              <a:rPr lang="zh-CN" altLang="en-US" sz="2800" smtClean="0"/>
              <a:t>引用方法：</a:t>
            </a:r>
            <a:r>
              <a:rPr lang="en-US" altLang="zh-CN" sz="2800" smtClean="0"/>
              <a:t>&lt;</a:t>
            </a:r>
            <a:r>
              <a:rPr lang="zh-CN" altLang="en-US" sz="2800" smtClean="0"/>
              <a:t>标志 </a:t>
            </a:r>
            <a:r>
              <a:rPr lang="en-US" altLang="zh-CN" sz="2800" smtClean="0"/>
              <a:t>class=</a:t>
            </a:r>
            <a:r>
              <a:rPr lang="en-US" altLang="zh-CN" sz="2800" smtClean="0">
                <a:latin typeface="Arial" charset="0"/>
              </a:rPr>
              <a:t>“</a:t>
            </a:r>
            <a:r>
              <a:rPr lang="zh-CN" altLang="en-US" sz="2800" smtClean="0"/>
              <a:t>类名</a:t>
            </a:r>
            <a:r>
              <a:rPr lang="zh-CN" altLang="en-US" sz="2800" smtClean="0">
                <a:latin typeface="Arial" charset="0"/>
              </a:rPr>
              <a:t>”</a:t>
            </a:r>
            <a:r>
              <a:rPr lang="en-US" altLang="zh-CN" sz="2800" smtClean="0"/>
              <a:t>&gt;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457200" y="333375"/>
            <a:ext cx="8229600" cy="6264275"/>
          </a:xfrm>
        </p:spPr>
        <p:txBody>
          <a:bodyPr/>
          <a:lstStyle/>
          <a:p>
            <a:pPr eaLnBrk="1" hangingPunct="1">
              <a:lnSpc>
                <a:spcPct val="80000"/>
              </a:lnSpc>
              <a:buFont typeface="Wingdings" pitchFamily="2" charset="2"/>
              <a:buNone/>
            </a:pPr>
            <a:r>
              <a:rPr lang="en-US" altLang="zh-CN" sz="1200" smtClean="0"/>
              <a:t>&lt;html&gt;</a:t>
            </a:r>
          </a:p>
          <a:p>
            <a:pPr eaLnBrk="1" hangingPunct="1">
              <a:lnSpc>
                <a:spcPct val="80000"/>
              </a:lnSpc>
              <a:buFont typeface="Wingdings" pitchFamily="2" charset="2"/>
              <a:buNone/>
            </a:pPr>
            <a:r>
              <a:rPr lang="en-US" altLang="zh-CN" sz="1200" smtClean="0"/>
              <a:t>&lt;head&gt;</a:t>
            </a:r>
          </a:p>
          <a:p>
            <a:pPr eaLnBrk="1" hangingPunct="1">
              <a:lnSpc>
                <a:spcPct val="80000"/>
              </a:lnSpc>
              <a:buFont typeface="Wingdings" pitchFamily="2" charset="2"/>
              <a:buNone/>
            </a:pPr>
            <a:r>
              <a:rPr lang="en-US" altLang="zh-CN" sz="1200" smtClean="0"/>
              <a:t>&lt;title&gt;class</a:t>
            </a:r>
            <a:r>
              <a:rPr lang="zh-CN" altLang="en-US" sz="1200" smtClean="0"/>
              <a:t>标记选择器与类别选择器</a:t>
            </a:r>
            <a:r>
              <a:rPr lang="en-US" altLang="zh-CN" sz="1200" smtClean="0"/>
              <a:t>&lt;/title&gt;</a:t>
            </a:r>
          </a:p>
          <a:p>
            <a:pPr eaLnBrk="1" hangingPunct="1">
              <a:lnSpc>
                <a:spcPct val="80000"/>
              </a:lnSpc>
              <a:buFont typeface="Wingdings" pitchFamily="2" charset="2"/>
              <a:buNone/>
            </a:pPr>
            <a:r>
              <a:rPr lang="en-US" altLang="zh-CN" sz="1200" smtClean="0"/>
              <a:t>&lt;style type="text/css"&gt;</a:t>
            </a:r>
          </a:p>
          <a:p>
            <a:pPr eaLnBrk="1" hangingPunct="1">
              <a:lnSpc>
                <a:spcPct val="80000"/>
              </a:lnSpc>
              <a:buFont typeface="Wingdings" pitchFamily="2" charset="2"/>
              <a:buNone/>
            </a:pPr>
            <a:r>
              <a:rPr lang="en-US" altLang="zh-CN" sz="1200" smtClean="0"/>
              <a:t>&lt;!--</a:t>
            </a:r>
          </a:p>
          <a:p>
            <a:pPr eaLnBrk="1" hangingPunct="1">
              <a:lnSpc>
                <a:spcPct val="80000"/>
              </a:lnSpc>
              <a:buFont typeface="Wingdings" pitchFamily="2" charset="2"/>
              <a:buNone/>
            </a:pPr>
            <a:r>
              <a:rPr lang="en-US" altLang="zh-CN" sz="1200" smtClean="0"/>
              <a:t>p{				/* </a:t>
            </a:r>
            <a:r>
              <a:rPr lang="zh-CN" altLang="en-US" sz="1200" smtClean="0"/>
              <a:t>标记选择器 *</a:t>
            </a:r>
            <a:r>
              <a:rPr lang="en-US" altLang="zh-CN" sz="1200" smtClean="0"/>
              <a:t>/</a:t>
            </a:r>
          </a:p>
          <a:p>
            <a:pPr eaLnBrk="1" hangingPunct="1">
              <a:lnSpc>
                <a:spcPct val="80000"/>
              </a:lnSpc>
              <a:buFont typeface="Wingdings" pitchFamily="2" charset="2"/>
              <a:buNone/>
            </a:pPr>
            <a:r>
              <a:rPr lang="en-US" altLang="zh-CN" sz="1200" smtClean="0"/>
              <a:t>	color:blue;</a:t>
            </a:r>
          </a:p>
          <a:p>
            <a:pPr eaLnBrk="1" hangingPunct="1">
              <a:lnSpc>
                <a:spcPct val="80000"/>
              </a:lnSpc>
              <a:buFont typeface="Wingdings" pitchFamily="2" charset="2"/>
              <a:buNone/>
            </a:pPr>
            <a:r>
              <a:rPr lang="en-US" altLang="zh-CN" sz="1200" smtClean="0"/>
              <a:t>	font-size:18px;</a:t>
            </a:r>
          </a:p>
          <a:p>
            <a:pPr eaLnBrk="1" hangingPunct="1">
              <a:lnSpc>
                <a:spcPct val="80000"/>
              </a:lnSpc>
              <a:buFont typeface="Wingdings" pitchFamily="2" charset="2"/>
              <a:buNone/>
            </a:pPr>
            <a:r>
              <a:rPr lang="en-US" altLang="zh-CN" sz="1200" smtClean="0"/>
              <a:t>}</a:t>
            </a:r>
          </a:p>
          <a:p>
            <a:pPr eaLnBrk="1" hangingPunct="1">
              <a:lnSpc>
                <a:spcPct val="80000"/>
              </a:lnSpc>
              <a:buFont typeface="Wingdings" pitchFamily="2" charset="2"/>
              <a:buNone/>
            </a:pPr>
            <a:r>
              <a:rPr lang="en-US" altLang="zh-CN" sz="1200" smtClean="0"/>
              <a:t>P.first{			/* </a:t>
            </a:r>
            <a:r>
              <a:rPr lang="zh-CN" altLang="en-US" sz="1200" smtClean="0"/>
              <a:t>类别选择器 *</a:t>
            </a:r>
            <a:r>
              <a:rPr lang="en-US" altLang="zh-CN" sz="1200" smtClean="0"/>
              <a:t>/</a:t>
            </a:r>
          </a:p>
          <a:p>
            <a:pPr eaLnBrk="1" hangingPunct="1">
              <a:lnSpc>
                <a:spcPct val="80000"/>
              </a:lnSpc>
              <a:buFont typeface="Wingdings" pitchFamily="2" charset="2"/>
              <a:buNone/>
            </a:pPr>
            <a:r>
              <a:rPr lang="en-US" altLang="zh-CN" sz="1200" smtClean="0"/>
              <a:t>	color:yellow;</a:t>
            </a:r>
          </a:p>
          <a:p>
            <a:pPr eaLnBrk="1" hangingPunct="1">
              <a:lnSpc>
                <a:spcPct val="80000"/>
              </a:lnSpc>
              <a:buFont typeface="Wingdings" pitchFamily="2" charset="2"/>
              <a:buNone/>
            </a:pPr>
            <a:r>
              <a:rPr lang="en-US" altLang="zh-CN" sz="1200" smtClean="0"/>
              <a:t>	font-size:30px;</a:t>
            </a:r>
          </a:p>
          <a:p>
            <a:pPr eaLnBrk="1" hangingPunct="1">
              <a:lnSpc>
                <a:spcPct val="80000"/>
              </a:lnSpc>
              <a:buFont typeface="Wingdings" pitchFamily="2" charset="2"/>
              <a:buNone/>
            </a:pPr>
            <a:r>
              <a:rPr lang="en-US" altLang="zh-CN" sz="1200" smtClean="0"/>
              <a:t>}</a:t>
            </a:r>
          </a:p>
          <a:p>
            <a:pPr eaLnBrk="1" hangingPunct="1">
              <a:lnSpc>
                <a:spcPct val="80000"/>
              </a:lnSpc>
              <a:buFont typeface="Wingdings" pitchFamily="2" charset="2"/>
              <a:buNone/>
            </a:pPr>
            <a:endParaRPr lang="en-US" altLang="zh-CN" sz="1200" smtClean="0"/>
          </a:p>
          <a:p>
            <a:pPr eaLnBrk="1" hangingPunct="1">
              <a:lnSpc>
                <a:spcPct val="80000"/>
              </a:lnSpc>
              <a:buFont typeface="Wingdings" pitchFamily="2" charset="2"/>
              <a:buNone/>
            </a:pPr>
            <a:r>
              <a:rPr lang="en-US" altLang="zh-CN" sz="1200" smtClean="0"/>
              <a:t>.special{			/* </a:t>
            </a:r>
            <a:r>
              <a:rPr lang="zh-CN" altLang="en-US" sz="1200" smtClean="0"/>
              <a:t>类别选择器 *</a:t>
            </a:r>
            <a:r>
              <a:rPr lang="en-US" altLang="zh-CN" sz="1200" smtClean="0"/>
              <a:t>/</a:t>
            </a:r>
          </a:p>
          <a:p>
            <a:pPr eaLnBrk="1" hangingPunct="1">
              <a:lnSpc>
                <a:spcPct val="80000"/>
              </a:lnSpc>
              <a:buFont typeface="Wingdings" pitchFamily="2" charset="2"/>
              <a:buNone/>
            </a:pPr>
            <a:r>
              <a:rPr lang="en-US" altLang="zh-CN" sz="1200" smtClean="0"/>
              <a:t>	color:red;		/* </a:t>
            </a:r>
            <a:r>
              <a:rPr lang="zh-CN" altLang="en-US" sz="1200" smtClean="0"/>
              <a:t>红色 *</a:t>
            </a:r>
            <a:r>
              <a:rPr lang="en-US" altLang="zh-CN" sz="1200" smtClean="0"/>
              <a:t>/</a:t>
            </a:r>
          </a:p>
          <a:p>
            <a:pPr eaLnBrk="1" hangingPunct="1">
              <a:lnSpc>
                <a:spcPct val="80000"/>
              </a:lnSpc>
              <a:buFont typeface="Wingdings" pitchFamily="2" charset="2"/>
              <a:buNone/>
            </a:pPr>
            <a:r>
              <a:rPr lang="en-US" altLang="zh-CN" sz="1200" smtClean="0"/>
              <a:t>	font-size:23px;		/* </a:t>
            </a:r>
            <a:r>
              <a:rPr lang="zh-CN" altLang="en-US" sz="1200" smtClean="0"/>
              <a:t>文字大小 *</a:t>
            </a:r>
            <a:r>
              <a:rPr lang="en-US" altLang="zh-CN" sz="1200" smtClean="0"/>
              <a:t>/</a:t>
            </a:r>
          </a:p>
          <a:p>
            <a:pPr eaLnBrk="1" hangingPunct="1">
              <a:lnSpc>
                <a:spcPct val="80000"/>
              </a:lnSpc>
              <a:buFont typeface="Wingdings" pitchFamily="2" charset="2"/>
              <a:buNone/>
            </a:pPr>
            <a:r>
              <a:rPr lang="en-US" altLang="zh-CN" sz="1200" smtClean="0"/>
              <a:t>}</a:t>
            </a:r>
          </a:p>
          <a:p>
            <a:pPr eaLnBrk="1" hangingPunct="1">
              <a:lnSpc>
                <a:spcPct val="80000"/>
              </a:lnSpc>
              <a:buFont typeface="Wingdings" pitchFamily="2" charset="2"/>
              <a:buNone/>
            </a:pPr>
            <a:endParaRPr lang="en-US" altLang="zh-CN" sz="1200" smtClean="0"/>
          </a:p>
          <a:p>
            <a:pPr eaLnBrk="1" hangingPunct="1">
              <a:lnSpc>
                <a:spcPct val="80000"/>
              </a:lnSpc>
              <a:buFont typeface="Wingdings" pitchFamily="2" charset="2"/>
              <a:buNone/>
            </a:pPr>
            <a:r>
              <a:rPr lang="en-US" altLang="zh-CN" sz="1200" smtClean="0"/>
              <a:t>--&gt;</a:t>
            </a:r>
          </a:p>
          <a:p>
            <a:pPr eaLnBrk="1" hangingPunct="1">
              <a:lnSpc>
                <a:spcPct val="80000"/>
              </a:lnSpc>
              <a:buFont typeface="Wingdings" pitchFamily="2" charset="2"/>
              <a:buNone/>
            </a:pPr>
            <a:r>
              <a:rPr lang="en-US" altLang="zh-CN" sz="1200" smtClean="0"/>
              <a:t>&lt;/style&gt;</a:t>
            </a:r>
          </a:p>
          <a:p>
            <a:pPr eaLnBrk="1" hangingPunct="1">
              <a:lnSpc>
                <a:spcPct val="80000"/>
              </a:lnSpc>
              <a:buFont typeface="Wingdings" pitchFamily="2" charset="2"/>
              <a:buNone/>
            </a:pPr>
            <a:r>
              <a:rPr lang="en-US" altLang="zh-CN" sz="1200" smtClean="0"/>
              <a:t>   &lt;/head&gt;</a:t>
            </a:r>
          </a:p>
          <a:p>
            <a:pPr eaLnBrk="1" hangingPunct="1">
              <a:lnSpc>
                <a:spcPct val="80000"/>
              </a:lnSpc>
              <a:buFont typeface="Wingdings" pitchFamily="2" charset="2"/>
              <a:buNone/>
            </a:pPr>
            <a:endParaRPr lang="en-US" altLang="zh-CN" sz="1200" smtClean="0"/>
          </a:p>
          <a:p>
            <a:pPr eaLnBrk="1" hangingPunct="1">
              <a:lnSpc>
                <a:spcPct val="80000"/>
              </a:lnSpc>
              <a:buFont typeface="Wingdings" pitchFamily="2" charset="2"/>
              <a:buNone/>
            </a:pPr>
            <a:r>
              <a:rPr lang="en-US" altLang="zh-CN" sz="1200" smtClean="0"/>
              <a:t>&lt;body&gt;</a:t>
            </a:r>
          </a:p>
          <a:p>
            <a:pPr eaLnBrk="1" hangingPunct="1">
              <a:lnSpc>
                <a:spcPct val="80000"/>
              </a:lnSpc>
              <a:buFont typeface="Wingdings" pitchFamily="2" charset="2"/>
              <a:buNone/>
            </a:pPr>
            <a:r>
              <a:rPr lang="en-US" altLang="zh-CN" sz="1200" smtClean="0"/>
              <a:t>	&lt;p&gt;class</a:t>
            </a:r>
            <a:r>
              <a:rPr lang="zh-CN" altLang="en-US" sz="1200" smtClean="0"/>
              <a:t>选择器与标记选择器</a:t>
            </a:r>
            <a:r>
              <a:rPr lang="en-US" altLang="zh-CN" sz="1200" smtClean="0"/>
              <a:t>1&lt;/p&gt;</a:t>
            </a:r>
          </a:p>
          <a:p>
            <a:pPr eaLnBrk="1" hangingPunct="1">
              <a:lnSpc>
                <a:spcPct val="80000"/>
              </a:lnSpc>
              <a:buFont typeface="Wingdings" pitchFamily="2" charset="2"/>
              <a:buNone/>
            </a:pPr>
            <a:r>
              <a:rPr lang="en-US" altLang="zh-CN" sz="1200" smtClean="0"/>
              <a:t>	&lt;p class=</a:t>
            </a:r>
            <a:r>
              <a:rPr lang="en-US" altLang="zh-CN" sz="1200" smtClean="0">
                <a:latin typeface="Arial" charset="0"/>
              </a:rPr>
              <a:t>“</a:t>
            </a:r>
            <a:r>
              <a:rPr lang="en-US" altLang="zh-CN" sz="1200" smtClean="0"/>
              <a:t>first</a:t>
            </a:r>
            <a:r>
              <a:rPr lang="en-US" altLang="zh-CN" sz="1200" smtClean="0">
                <a:latin typeface="Arial" charset="0"/>
              </a:rPr>
              <a:t>”</a:t>
            </a:r>
            <a:r>
              <a:rPr lang="en-US" altLang="zh-CN" sz="1200" smtClean="0"/>
              <a:t>&gt;class</a:t>
            </a:r>
            <a:r>
              <a:rPr lang="zh-CN" altLang="en-US" sz="1200" smtClean="0"/>
              <a:t>选择器与标记选择器</a:t>
            </a:r>
            <a:r>
              <a:rPr lang="en-US" altLang="zh-CN" sz="1200" smtClean="0"/>
              <a:t>2&lt;/p&gt;</a:t>
            </a:r>
          </a:p>
          <a:p>
            <a:pPr eaLnBrk="1" hangingPunct="1">
              <a:lnSpc>
                <a:spcPct val="80000"/>
              </a:lnSpc>
              <a:buFont typeface="Wingdings" pitchFamily="2" charset="2"/>
              <a:buNone/>
            </a:pPr>
            <a:r>
              <a:rPr lang="en-US" altLang="zh-CN" sz="1200" smtClean="0"/>
              <a:t>	&lt;p&gt;class</a:t>
            </a:r>
            <a:r>
              <a:rPr lang="zh-CN" altLang="en-US" sz="1200" smtClean="0"/>
              <a:t>选择器与标记选择器</a:t>
            </a:r>
            <a:r>
              <a:rPr lang="en-US" altLang="zh-CN" sz="1200" smtClean="0"/>
              <a:t>3&lt;/p&gt;</a:t>
            </a:r>
          </a:p>
          <a:p>
            <a:pPr eaLnBrk="1" hangingPunct="1">
              <a:lnSpc>
                <a:spcPct val="80000"/>
              </a:lnSpc>
              <a:buFont typeface="Wingdings" pitchFamily="2" charset="2"/>
              <a:buNone/>
            </a:pPr>
            <a:r>
              <a:rPr lang="en-US" altLang="zh-CN" sz="1200" smtClean="0"/>
              <a:t>	&lt;p class="special"&gt;class</a:t>
            </a:r>
            <a:r>
              <a:rPr lang="zh-CN" altLang="en-US" sz="1200" smtClean="0"/>
              <a:t>选择器与标记选择器</a:t>
            </a:r>
            <a:r>
              <a:rPr lang="en-US" altLang="zh-CN" sz="1200" smtClean="0"/>
              <a:t>4&lt;/p&gt;</a:t>
            </a:r>
          </a:p>
          <a:p>
            <a:pPr eaLnBrk="1" hangingPunct="1">
              <a:lnSpc>
                <a:spcPct val="80000"/>
              </a:lnSpc>
              <a:buFont typeface="Wingdings" pitchFamily="2" charset="2"/>
              <a:buNone/>
            </a:pPr>
            <a:r>
              <a:rPr lang="en-US" altLang="zh-CN" sz="1200" smtClean="0"/>
              <a:t>	&lt;h2 class="special"&gt; class</a:t>
            </a:r>
            <a:r>
              <a:rPr lang="zh-CN" altLang="en-US" sz="1200" smtClean="0"/>
              <a:t>选择器与标记选择器</a:t>
            </a:r>
            <a:r>
              <a:rPr lang="en-US" altLang="zh-CN" sz="1200" smtClean="0"/>
              <a:t>5&lt;/h2&gt;	</a:t>
            </a:r>
          </a:p>
          <a:p>
            <a:pPr eaLnBrk="1" hangingPunct="1">
              <a:lnSpc>
                <a:spcPct val="80000"/>
              </a:lnSpc>
              <a:buFont typeface="Wingdings" pitchFamily="2" charset="2"/>
              <a:buNone/>
            </a:pPr>
            <a:r>
              <a:rPr lang="en-US" altLang="zh-CN" sz="1200" smtClean="0"/>
              <a:t>&lt;/body&gt;</a:t>
            </a:r>
          </a:p>
          <a:p>
            <a:pPr eaLnBrk="1" hangingPunct="1">
              <a:lnSpc>
                <a:spcPct val="80000"/>
              </a:lnSpc>
              <a:buFont typeface="Wingdings" pitchFamily="2" charset="2"/>
              <a:buNone/>
            </a:pPr>
            <a:r>
              <a:rPr lang="en-US" altLang="zh-CN" sz="1200" smtClean="0"/>
              <a:t>&lt;/html&gt;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zh-CN" smtClean="0"/>
              <a:t>ID</a:t>
            </a:r>
            <a:r>
              <a:rPr lang="zh-CN" altLang="en-US" smtClean="0"/>
              <a:t>选择器</a:t>
            </a:r>
          </a:p>
        </p:txBody>
      </p:sp>
      <p:sp>
        <p:nvSpPr>
          <p:cNvPr id="46083" name="Rectangle 3"/>
          <p:cNvSpPr>
            <a:spLocks noGrp="1" noChangeArrowheads="1"/>
          </p:cNvSpPr>
          <p:nvPr>
            <p:ph idx="1"/>
          </p:nvPr>
        </p:nvSpPr>
        <p:spPr/>
        <p:txBody>
          <a:bodyPr/>
          <a:lstStyle/>
          <a:p>
            <a:pPr eaLnBrk="1" hangingPunct="1">
              <a:buFont typeface="Wingdings" pitchFamily="2" charset="2"/>
              <a:buNone/>
            </a:pPr>
            <a:r>
              <a:rPr lang="zh-CN" altLang="en-US" smtClean="0">
                <a:solidFill>
                  <a:srgbClr val="FF0000"/>
                </a:solidFill>
              </a:rPr>
              <a:t>定义语法：</a:t>
            </a:r>
          </a:p>
          <a:p>
            <a:pPr eaLnBrk="1" hangingPunct="1">
              <a:buFont typeface="Wingdings" pitchFamily="2" charset="2"/>
              <a:buNone/>
            </a:pPr>
            <a:r>
              <a:rPr lang="en-US" altLang="zh-CN" smtClean="0"/>
              <a:t>#ID </a:t>
            </a:r>
            <a:r>
              <a:rPr lang="zh-CN" altLang="en-US" smtClean="0"/>
              <a:t>类名</a:t>
            </a:r>
            <a:r>
              <a:rPr lang="en-US" altLang="zh-CN" smtClean="0"/>
              <a:t>{</a:t>
            </a:r>
            <a:r>
              <a:rPr lang="zh-CN" altLang="en-US" smtClean="0"/>
              <a:t>标志属性：属性值；</a:t>
            </a:r>
            <a:r>
              <a:rPr lang="en-US" altLang="zh-CN" smtClean="0">
                <a:latin typeface="Arial" charset="0"/>
              </a:rPr>
              <a:t>……</a:t>
            </a:r>
            <a:r>
              <a:rPr lang="en-US" altLang="zh-CN" smtClean="0"/>
              <a:t>}</a:t>
            </a:r>
          </a:p>
          <a:p>
            <a:pPr eaLnBrk="1" hangingPunct="1">
              <a:buFont typeface="Wingdings" pitchFamily="2" charset="2"/>
              <a:buNone/>
            </a:pPr>
            <a:r>
              <a:rPr lang="zh-CN" altLang="en-US" smtClean="0"/>
              <a:t>引用方法：</a:t>
            </a:r>
            <a:r>
              <a:rPr lang="en-US" altLang="zh-CN" smtClean="0"/>
              <a:t>&lt;</a:t>
            </a:r>
            <a:r>
              <a:rPr lang="zh-CN" altLang="en-US" smtClean="0"/>
              <a:t>标志 </a:t>
            </a:r>
            <a:r>
              <a:rPr lang="en-US" altLang="zh-CN" smtClean="0"/>
              <a:t>ID=</a:t>
            </a:r>
            <a:r>
              <a:rPr lang="en-US" altLang="zh-CN" smtClean="0">
                <a:latin typeface="Arial" charset="0"/>
              </a:rPr>
              <a:t>“</a:t>
            </a:r>
            <a:r>
              <a:rPr lang="zh-CN" altLang="en-US" smtClean="0"/>
              <a:t>类名</a:t>
            </a:r>
            <a:r>
              <a:rPr lang="zh-CN" altLang="en-US" smtClean="0">
                <a:latin typeface="Arial" charset="0"/>
              </a:rPr>
              <a:t>”</a:t>
            </a:r>
            <a:r>
              <a:rPr lang="en-US" altLang="zh-CN" smtClean="0"/>
              <a:t>&gt;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765175"/>
            <a:ext cx="8229600" cy="5365750"/>
          </a:xfrm>
        </p:spPr>
        <p:txBody>
          <a:bodyPr/>
          <a:lstStyle/>
          <a:p>
            <a:pPr marL="533400" indent="-533400" eaLnBrk="1" hangingPunct="1">
              <a:buFont typeface="Wingdings" pitchFamily="2" charset="2"/>
              <a:buNone/>
            </a:pPr>
            <a:r>
              <a:rPr lang="zh-CN" altLang="en-US" b="1" smtClean="0">
                <a:solidFill>
                  <a:srgbClr val="FF0000"/>
                </a:solidFill>
              </a:rPr>
              <a:t>特点：</a:t>
            </a:r>
          </a:p>
          <a:p>
            <a:pPr marL="533400" indent="-533400" eaLnBrk="1" hangingPunct="1">
              <a:buFont typeface="Wingdings" pitchFamily="2" charset="2"/>
              <a:buAutoNum type="arabicPeriod"/>
            </a:pPr>
            <a:r>
              <a:rPr lang="zh-CN" altLang="en-US" sz="2800" b="1" smtClean="0"/>
              <a:t>样式表极大地提高了工作效率</a:t>
            </a:r>
          </a:p>
          <a:p>
            <a:pPr marL="533400" indent="-533400" eaLnBrk="1" hangingPunct="1">
              <a:buFont typeface="Wingdings" pitchFamily="2" charset="2"/>
              <a:buAutoNum type="arabicPeriod"/>
            </a:pPr>
            <a:r>
              <a:rPr lang="zh-CN" altLang="en-US" sz="2800" smtClean="0"/>
              <a:t>样式通常保存在外部的 </a:t>
            </a:r>
            <a:r>
              <a:rPr lang="en-US" altLang="zh-CN" sz="2800" smtClean="0"/>
              <a:t>.css </a:t>
            </a:r>
            <a:r>
              <a:rPr lang="zh-CN" altLang="en-US" sz="2800" smtClean="0"/>
              <a:t>文件中。通过仅仅编辑一个简单的 </a:t>
            </a:r>
            <a:r>
              <a:rPr lang="en-US" altLang="zh-CN" sz="2800" smtClean="0"/>
              <a:t>CSS </a:t>
            </a:r>
            <a:r>
              <a:rPr lang="zh-CN" altLang="en-US" sz="2800" smtClean="0"/>
              <a:t>文档，外部样式表使你有能力同时改变站点中所有页面的布局和外观。</a:t>
            </a:r>
          </a:p>
          <a:p>
            <a:pPr marL="533400" indent="-533400" eaLnBrk="1" hangingPunct="1">
              <a:buFont typeface="Wingdings" pitchFamily="2" charset="2"/>
              <a:buAutoNum type="arabicPeriod"/>
            </a:pPr>
            <a:r>
              <a:rPr lang="zh-CN" altLang="en-US" sz="2800" smtClean="0"/>
              <a:t>允许同时控制多重页面的样式和布局，</a:t>
            </a:r>
            <a:r>
              <a:rPr lang="en-US" altLang="zh-CN" sz="2800" smtClean="0"/>
              <a:t>CSS </a:t>
            </a:r>
            <a:r>
              <a:rPr lang="zh-CN" altLang="en-US" sz="2800" smtClean="0"/>
              <a:t>可以称得上 </a:t>
            </a:r>
            <a:r>
              <a:rPr lang="en-US" altLang="zh-CN" sz="2800" smtClean="0"/>
              <a:t>WEB </a:t>
            </a:r>
            <a:r>
              <a:rPr lang="zh-CN" altLang="en-US" sz="2800" smtClean="0"/>
              <a:t>设计领域的一个突破。作为网站开发者，你能够为每个 </a:t>
            </a:r>
            <a:r>
              <a:rPr lang="en-US" altLang="zh-CN" sz="2800" smtClean="0"/>
              <a:t>HTML </a:t>
            </a:r>
            <a:r>
              <a:rPr lang="zh-CN" altLang="en-US" sz="2800" smtClean="0"/>
              <a:t>元素定义样式，并将之应用于你希望的任意多的页面中。如需进行全局的更新，只需简单地改变样式，然后网站中的所有元素均会自动地更新。</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457200" y="333375"/>
            <a:ext cx="8229600" cy="5797550"/>
          </a:xfrm>
        </p:spPr>
        <p:txBody>
          <a:bodyPr/>
          <a:lstStyle/>
          <a:p>
            <a:pPr eaLnBrk="1" hangingPunct="1">
              <a:lnSpc>
                <a:spcPct val="80000"/>
              </a:lnSpc>
              <a:buFont typeface="Wingdings" pitchFamily="2" charset="2"/>
              <a:buNone/>
            </a:pPr>
            <a:r>
              <a:rPr lang="en-US" altLang="zh-CN" sz="1200" smtClean="0"/>
              <a:t>&lt;html&gt;</a:t>
            </a:r>
          </a:p>
          <a:p>
            <a:pPr eaLnBrk="1" hangingPunct="1">
              <a:lnSpc>
                <a:spcPct val="80000"/>
              </a:lnSpc>
              <a:buFont typeface="Wingdings" pitchFamily="2" charset="2"/>
              <a:buNone/>
            </a:pPr>
            <a:r>
              <a:rPr lang="en-US" altLang="zh-CN" sz="1200" smtClean="0"/>
              <a:t>&lt;head&gt;</a:t>
            </a:r>
          </a:p>
          <a:p>
            <a:pPr eaLnBrk="1" hangingPunct="1">
              <a:lnSpc>
                <a:spcPct val="80000"/>
              </a:lnSpc>
              <a:buFont typeface="Wingdings" pitchFamily="2" charset="2"/>
              <a:buNone/>
            </a:pPr>
            <a:r>
              <a:rPr lang="en-US" altLang="zh-CN" sz="1200" smtClean="0"/>
              <a:t>&lt;title&gt;class</a:t>
            </a:r>
            <a:r>
              <a:rPr lang="zh-CN" altLang="en-US" sz="1200" smtClean="0"/>
              <a:t>标记选择器与类别选择器</a:t>
            </a:r>
            <a:r>
              <a:rPr lang="en-US" altLang="zh-CN" sz="1200" smtClean="0"/>
              <a:t>&lt;/title&gt;</a:t>
            </a:r>
          </a:p>
          <a:p>
            <a:pPr eaLnBrk="1" hangingPunct="1">
              <a:lnSpc>
                <a:spcPct val="80000"/>
              </a:lnSpc>
              <a:buFont typeface="Wingdings" pitchFamily="2" charset="2"/>
              <a:buNone/>
            </a:pPr>
            <a:r>
              <a:rPr lang="en-US" altLang="zh-CN" sz="1200" smtClean="0"/>
              <a:t>&lt;style type="text/css"&gt;</a:t>
            </a:r>
          </a:p>
          <a:p>
            <a:pPr eaLnBrk="1" hangingPunct="1">
              <a:lnSpc>
                <a:spcPct val="80000"/>
              </a:lnSpc>
              <a:buFont typeface="Wingdings" pitchFamily="2" charset="2"/>
              <a:buNone/>
            </a:pPr>
            <a:r>
              <a:rPr lang="en-US" altLang="zh-CN" sz="1200" smtClean="0"/>
              <a:t>p{				/* </a:t>
            </a:r>
            <a:r>
              <a:rPr lang="zh-CN" altLang="en-US" sz="1200" smtClean="0"/>
              <a:t>标记选择器 *</a:t>
            </a:r>
            <a:r>
              <a:rPr lang="en-US" altLang="zh-CN" sz="1200" smtClean="0"/>
              <a:t>/</a:t>
            </a:r>
          </a:p>
          <a:p>
            <a:pPr eaLnBrk="1" hangingPunct="1">
              <a:lnSpc>
                <a:spcPct val="80000"/>
              </a:lnSpc>
              <a:buFont typeface="Wingdings" pitchFamily="2" charset="2"/>
              <a:buNone/>
            </a:pPr>
            <a:r>
              <a:rPr lang="en-US" altLang="zh-CN" sz="1200" smtClean="0"/>
              <a:t>	color:blue;</a:t>
            </a:r>
          </a:p>
          <a:p>
            <a:pPr eaLnBrk="1" hangingPunct="1">
              <a:lnSpc>
                <a:spcPct val="80000"/>
              </a:lnSpc>
              <a:buFont typeface="Wingdings" pitchFamily="2" charset="2"/>
              <a:buNone/>
            </a:pPr>
            <a:r>
              <a:rPr lang="en-US" altLang="zh-CN" sz="1200" smtClean="0"/>
              <a:t>	font-size:18px;</a:t>
            </a:r>
          </a:p>
          <a:p>
            <a:pPr eaLnBrk="1" hangingPunct="1">
              <a:lnSpc>
                <a:spcPct val="80000"/>
              </a:lnSpc>
              <a:buFont typeface="Wingdings" pitchFamily="2" charset="2"/>
              <a:buNone/>
            </a:pPr>
            <a:r>
              <a:rPr lang="en-US" altLang="zh-CN" sz="1200" smtClean="0"/>
              <a:t>}</a:t>
            </a:r>
          </a:p>
          <a:p>
            <a:pPr eaLnBrk="1" hangingPunct="1">
              <a:lnSpc>
                <a:spcPct val="80000"/>
              </a:lnSpc>
              <a:buFont typeface="Wingdings" pitchFamily="2" charset="2"/>
              <a:buNone/>
            </a:pPr>
            <a:r>
              <a:rPr lang="en-US" altLang="zh-CN" sz="1200" smtClean="0"/>
              <a:t>.special{			/* </a:t>
            </a:r>
            <a:r>
              <a:rPr lang="zh-CN" altLang="en-US" sz="1200" smtClean="0"/>
              <a:t>类别选择器 *</a:t>
            </a:r>
            <a:r>
              <a:rPr lang="en-US" altLang="zh-CN" sz="1200" smtClean="0"/>
              <a:t>/</a:t>
            </a:r>
          </a:p>
          <a:p>
            <a:pPr eaLnBrk="1" hangingPunct="1">
              <a:lnSpc>
                <a:spcPct val="80000"/>
              </a:lnSpc>
              <a:buFont typeface="Wingdings" pitchFamily="2" charset="2"/>
              <a:buNone/>
            </a:pPr>
            <a:r>
              <a:rPr lang="en-US" altLang="zh-CN" sz="1200" smtClean="0"/>
              <a:t>	color:red;		/* </a:t>
            </a:r>
            <a:r>
              <a:rPr lang="zh-CN" altLang="en-US" sz="1200" smtClean="0"/>
              <a:t>红色 *</a:t>
            </a:r>
            <a:r>
              <a:rPr lang="en-US" altLang="zh-CN" sz="1200" smtClean="0"/>
              <a:t>/</a:t>
            </a:r>
          </a:p>
          <a:p>
            <a:pPr eaLnBrk="1" hangingPunct="1">
              <a:lnSpc>
                <a:spcPct val="80000"/>
              </a:lnSpc>
              <a:buFont typeface="Wingdings" pitchFamily="2" charset="2"/>
              <a:buNone/>
            </a:pPr>
            <a:r>
              <a:rPr lang="en-US" altLang="zh-CN" sz="1200" smtClean="0"/>
              <a:t>	font-size:23px;		/* </a:t>
            </a:r>
            <a:r>
              <a:rPr lang="zh-CN" altLang="en-US" sz="1200" smtClean="0"/>
              <a:t>文字大小 *</a:t>
            </a:r>
            <a:r>
              <a:rPr lang="en-US" altLang="zh-CN" sz="1200" smtClean="0"/>
              <a:t>/</a:t>
            </a:r>
          </a:p>
          <a:p>
            <a:pPr eaLnBrk="1" hangingPunct="1">
              <a:lnSpc>
                <a:spcPct val="80000"/>
              </a:lnSpc>
              <a:buFont typeface="Wingdings" pitchFamily="2" charset="2"/>
              <a:buNone/>
            </a:pPr>
            <a:r>
              <a:rPr lang="en-US" altLang="zh-CN" sz="1200" smtClean="0"/>
              <a:t>}</a:t>
            </a:r>
          </a:p>
          <a:p>
            <a:pPr eaLnBrk="1" hangingPunct="1">
              <a:lnSpc>
                <a:spcPct val="80000"/>
              </a:lnSpc>
              <a:buFont typeface="Wingdings" pitchFamily="2" charset="2"/>
              <a:buNone/>
            </a:pPr>
            <a:r>
              <a:rPr lang="en-US" altLang="zh-CN" sz="1200" smtClean="0"/>
              <a:t>#one{			/* ID</a:t>
            </a:r>
            <a:r>
              <a:rPr lang="zh-CN" altLang="en-US" sz="1200" smtClean="0"/>
              <a:t>选择器 *</a:t>
            </a:r>
            <a:r>
              <a:rPr lang="en-US" altLang="zh-CN" sz="1200" smtClean="0"/>
              <a:t>/</a:t>
            </a:r>
          </a:p>
          <a:p>
            <a:pPr eaLnBrk="1" hangingPunct="1">
              <a:lnSpc>
                <a:spcPct val="80000"/>
              </a:lnSpc>
              <a:buFont typeface="Wingdings" pitchFamily="2" charset="2"/>
              <a:buNone/>
            </a:pPr>
            <a:r>
              <a:rPr lang="en-US" altLang="zh-CN" sz="1200" smtClean="0"/>
              <a:t>	color:yellow;</a:t>
            </a:r>
          </a:p>
          <a:p>
            <a:pPr eaLnBrk="1" hangingPunct="1">
              <a:lnSpc>
                <a:spcPct val="80000"/>
              </a:lnSpc>
              <a:buFont typeface="Wingdings" pitchFamily="2" charset="2"/>
              <a:buNone/>
            </a:pPr>
            <a:r>
              <a:rPr lang="en-US" altLang="zh-CN" sz="1200" smtClean="0"/>
              <a:t>	font-size:30px;</a:t>
            </a:r>
          </a:p>
          <a:p>
            <a:pPr eaLnBrk="1" hangingPunct="1">
              <a:lnSpc>
                <a:spcPct val="80000"/>
              </a:lnSpc>
              <a:buFont typeface="Wingdings" pitchFamily="2" charset="2"/>
              <a:buNone/>
            </a:pPr>
            <a:r>
              <a:rPr lang="en-US" altLang="zh-CN" sz="1200" smtClean="0"/>
              <a:t>}</a:t>
            </a:r>
          </a:p>
          <a:p>
            <a:pPr eaLnBrk="1" hangingPunct="1">
              <a:lnSpc>
                <a:spcPct val="80000"/>
              </a:lnSpc>
              <a:buFont typeface="Wingdings" pitchFamily="2" charset="2"/>
              <a:buNone/>
            </a:pPr>
            <a:r>
              <a:rPr lang="en-US" altLang="zh-CN" sz="1200" smtClean="0"/>
              <a:t>&lt;/style&gt;</a:t>
            </a:r>
          </a:p>
          <a:p>
            <a:pPr eaLnBrk="1" hangingPunct="1">
              <a:lnSpc>
                <a:spcPct val="80000"/>
              </a:lnSpc>
              <a:buFont typeface="Wingdings" pitchFamily="2" charset="2"/>
              <a:buNone/>
            </a:pPr>
            <a:r>
              <a:rPr lang="en-US" altLang="zh-CN" sz="1200" smtClean="0"/>
              <a:t>   &lt;/head&gt;</a:t>
            </a:r>
          </a:p>
          <a:p>
            <a:pPr eaLnBrk="1" hangingPunct="1">
              <a:lnSpc>
                <a:spcPct val="80000"/>
              </a:lnSpc>
              <a:buFont typeface="Wingdings" pitchFamily="2" charset="2"/>
              <a:buNone/>
            </a:pPr>
            <a:endParaRPr lang="en-US" altLang="zh-CN" sz="1200" smtClean="0"/>
          </a:p>
          <a:p>
            <a:pPr eaLnBrk="1" hangingPunct="1">
              <a:lnSpc>
                <a:spcPct val="80000"/>
              </a:lnSpc>
              <a:buFont typeface="Wingdings" pitchFamily="2" charset="2"/>
              <a:buNone/>
            </a:pPr>
            <a:r>
              <a:rPr lang="en-US" altLang="zh-CN" sz="1200" smtClean="0"/>
              <a:t>&lt;body&gt;</a:t>
            </a:r>
          </a:p>
          <a:p>
            <a:pPr eaLnBrk="1" hangingPunct="1">
              <a:lnSpc>
                <a:spcPct val="80000"/>
              </a:lnSpc>
              <a:buFont typeface="Wingdings" pitchFamily="2" charset="2"/>
              <a:buNone/>
            </a:pPr>
            <a:r>
              <a:rPr lang="en-US" altLang="zh-CN" sz="1200" smtClean="0"/>
              <a:t>	&lt;p&gt;class</a:t>
            </a:r>
            <a:r>
              <a:rPr lang="zh-CN" altLang="en-US" sz="1200" smtClean="0"/>
              <a:t>选择器与标记选择器</a:t>
            </a:r>
            <a:r>
              <a:rPr lang="en-US" altLang="zh-CN" sz="1200" smtClean="0"/>
              <a:t>1&lt;/p&gt;</a:t>
            </a:r>
          </a:p>
          <a:p>
            <a:pPr eaLnBrk="1" hangingPunct="1">
              <a:lnSpc>
                <a:spcPct val="80000"/>
              </a:lnSpc>
              <a:buFont typeface="Wingdings" pitchFamily="2" charset="2"/>
              <a:buNone/>
            </a:pPr>
            <a:r>
              <a:rPr lang="en-US" altLang="zh-CN" sz="1200" smtClean="0"/>
              <a:t>	&lt;p class="special"&gt;class</a:t>
            </a:r>
            <a:r>
              <a:rPr lang="zh-CN" altLang="en-US" sz="1200" smtClean="0"/>
              <a:t>选择器与标记选择器</a:t>
            </a:r>
            <a:r>
              <a:rPr lang="en-US" altLang="zh-CN" sz="1200" smtClean="0"/>
              <a:t>4&lt;/p&gt;</a:t>
            </a:r>
          </a:p>
          <a:p>
            <a:pPr eaLnBrk="1" hangingPunct="1">
              <a:lnSpc>
                <a:spcPct val="80000"/>
              </a:lnSpc>
              <a:buFont typeface="Wingdings" pitchFamily="2" charset="2"/>
              <a:buNone/>
            </a:pPr>
            <a:r>
              <a:rPr lang="en-US" altLang="zh-CN" sz="1200" smtClean="0"/>
              <a:t>	&lt;DIV ID="one"&gt; class</a:t>
            </a:r>
            <a:r>
              <a:rPr lang="zh-CN" altLang="en-US" sz="1200" smtClean="0"/>
              <a:t>选择器与标记选择器</a:t>
            </a:r>
            <a:r>
              <a:rPr lang="en-US" altLang="zh-CN" sz="1200" smtClean="0"/>
              <a:t>5&lt;/DIV&gt;	</a:t>
            </a:r>
          </a:p>
          <a:p>
            <a:pPr eaLnBrk="1" hangingPunct="1">
              <a:lnSpc>
                <a:spcPct val="80000"/>
              </a:lnSpc>
              <a:buFont typeface="Wingdings" pitchFamily="2" charset="2"/>
              <a:buNone/>
            </a:pPr>
            <a:r>
              <a:rPr lang="en-US" altLang="zh-CN" sz="1200" smtClean="0"/>
              <a:t>&lt;/body&gt;</a:t>
            </a:r>
          </a:p>
          <a:p>
            <a:pPr eaLnBrk="1" hangingPunct="1">
              <a:lnSpc>
                <a:spcPct val="80000"/>
              </a:lnSpc>
              <a:buFont typeface="Wingdings" pitchFamily="2" charset="2"/>
              <a:buNone/>
            </a:pPr>
            <a:r>
              <a:rPr lang="en-US" altLang="zh-CN" sz="1200" smtClean="0"/>
              <a:t>&lt;/html&gt;</a:t>
            </a:r>
          </a:p>
          <a:p>
            <a:pPr eaLnBrk="1" hangingPunct="1">
              <a:lnSpc>
                <a:spcPct val="80000"/>
              </a:lnSpc>
              <a:buFont typeface="Wingdings" pitchFamily="2" charset="2"/>
              <a:buNone/>
            </a:pPr>
            <a:r>
              <a:rPr lang="zh-CN" altLang="en-US" sz="1800" b="1" smtClean="0">
                <a:solidFill>
                  <a:srgbClr val="FF0000"/>
                </a:solidFill>
              </a:rPr>
              <a:t>注意：</a:t>
            </a:r>
            <a:r>
              <a:rPr lang="en-US" altLang="zh-CN" sz="1800" b="1" smtClean="0">
                <a:solidFill>
                  <a:srgbClr val="FF0000"/>
                </a:solidFill>
              </a:rPr>
              <a:t>class</a:t>
            </a:r>
            <a:r>
              <a:rPr lang="zh-CN" altLang="en-US" sz="1800" b="1" smtClean="0">
                <a:solidFill>
                  <a:srgbClr val="FF0000"/>
                </a:solidFill>
              </a:rPr>
              <a:t>和</a:t>
            </a:r>
            <a:r>
              <a:rPr lang="en-US" altLang="zh-CN" sz="1800" b="1" smtClean="0">
                <a:solidFill>
                  <a:srgbClr val="FF0000"/>
                </a:solidFill>
              </a:rPr>
              <a:t>ID</a:t>
            </a:r>
            <a:r>
              <a:rPr lang="zh-CN" altLang="en-US" sz="1800" b="1" smtClean="0">
                <a:solidFill>
                  <a:srgbClr val="FF0000"/>
                </a:solidFill>
              </a:rPr>
              <a:t>中定义的名称区分大小写</a:t>
            </a:r>
          </a:p>
          <a:p>
            <a:pPr eaLnBrk="1" hangingPunct="1">
              <a:lnSpc>
                <a:spcPct val="80000"/>
              </a:lnSpc>
              <a:buFont typeface="Wingdings" pitchFamily="2" charset="2"/>
              <a:buNone/>
            </a:pPr>
            <a:endParaRPr lang="en-US" altLang="zh-CN" sz="1800" b="1" smtClean="0">
              <a:solidFill>
                <a:schemeClr val="folHlink"/>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伪类</a:t>
            </a:r>
            <a:endParaRPr lang="zh-CN" altLang="en-US" dirty="0"/>
          </a:p>
        </p:txBody>
      </p:sp>
      <p:sp>
        <p:nvSpPr>
          <p:cNvPr id="3" name="内容占位符 2"/>
          <p:cNvSpPr>
            <a:spLocks noGrp="1"/>
          </p:cNvSpPr>
          <p:nvPr>
            <p:ph idx="1"/>
          </p:nvPr>
        </p:nvSpPr>
        <p:spPr>
          <a:xfrm>
            <a:off x="214282" y="1214422"/>
            <a:ext cx="8686800" cy="4911741"/>
          </a:xfrm>
        </p:spPr>
        <p:txBody>
          <a:bodyPr>
            <a:normAutofit fontScale="92500" lnSpcReduction="20000"/>
          </a:bodyPr>
          <a:lstStyle/>
          <a:p>
            <a:pPr>
              <a:buNone/>
            </a:pPr>
            <a:r>
              <a:rPr lang="en-US" sz="2900" dirty="0" smtClean="0"/>
              <a:t>:link</a:t>
            </a:r>
            <a:r>
              <a:rPr lang="zh-CN" altLang="en-US" sz="2900" dirty="0" smtClean="0"/>
              <a:t>设置</a:t>
            </a:r>
            <a:r>
              <a:rPr lang="en-US" altLang="zh-CN" sz="2900" dirty="0" smtClean="0"/>
              <a:t>a</a:t>
            </a:r>
            <a:r>
              <a:rPr lang="zh-CN" altLang="en-US" sz="2900" dirty="0" smtClean="0"/>
              <a:t>对象在未被访问前的样式表属性</a:t>
            </a:r>
            <a:endParaRPr lang="en-US" altLang="zh-CN" sz="2900" dirty="0" smtClean="0"/>
          </a:p>
          <a:p>
            <a:pPr>
              <a:buNone/>
            </a:pPr>
            <a:r>
              <a:rPr lang="zh-CN" altLang="en-US" dirty="0" smtClean="0"/>
              <a:t>例如</a:t>
            </a:r>
            <a:r>
              <a:rPr lang="en-US" altLang="zh-CN" dirty="0" smtClean="0"/>
              <a:t>:</a:t>
            </a:r>
          </a:p>
          <a:p>
            <a:pPr>
              <a:buNone/>
            </a:pPr>
            <a:r>
              <a:rPr lang="en-US" sz="2900" dirty="0" smtClean="0"/>
              <a:t>.first a:link { font-size: 14pt; text-decoration: underline; color: blue; } </a:t>
            </a:r>
          </a:p>
          <a:p>
            <a:pPr>
              <a:buNone/>
            </a:pPr>
            <a:r>
              <a:rPr lang="en-US" sz="2900" dirty="0" smtClean="0"/>
              <a:t>:hover</a:t>
            </a:r>
            <a:r>
              <a:rPr lang="zh-CN" altLang="en-US" sz="2900" dirty="0" smtClean="0"/>
              <a:t>设置对象在其鼠标悬停时的样式表属性</a:t>
            </a:r>
            <a:endParaRPr lang="en-US" altLang="zh-CN" sz="2900" dirty="0" smtClean="0"/>
          </a:p>
          <a:p>
            <a:pPr>
              <a:buNone/>
            </a:pPr>
            <a:r>
              <a:rPr lang="zh-CN" altLang="en-US" dirty="0" smtClean="0"/>
              <a:t>例如</a:t>
            </a:r>
            <a:r>
              <a:rPr lang="en-US" altLang="zh-CN" dirty="0" smtClean="0"/>
              <a:t>:</a:t>
            </a:r>
          </a:p>
          <a:p>
            <a:pPr>
              <a:buNone/>
            </a:pPr>
            <a:r>
              <a:rPr lang="en-US" sz="2900" dirty="0" smtClean="0"/>
              <a:t>.first a:hover { font-size: 14pt; text-decoration: underline; color: blue; } </a:t>
            </a:r>
          </a:p>
          <a:p>
            <a:pPr>
              <a:buNone/>
            </a:pPr>
            <a:r>
              <a:rPr lang="en-US" sz="2400" dirty="0" smtClean="0"/>
              <a:t/>
            </a:r>
            <a:br>
              <a:rPr lang="en-US" sz="2400" dirty="0" smtClean="0"/>
            </a:br>
            <a:endParaRPr lang="en-US" sz="2400" dirty="0" smtClean="0"/>
          </a:p>
          <a:p>
            <a:pPr>
              <a:buNone/>
            </a:pPr>
            <a:r>
              <a:rPr lang="en-US" sz="2800" dirty="0" smtClean="0"/>
              <a:t/>
            </a:r>
            <a:br>
              <a:rPr lang="en-US" sz="2800" dirty="0" smtClean="0"/>
            </a:br>
            <a:endParaRPr lang="zh-CN" altLang="en-US" sz="28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214422"/>
            <a:ext cx="8686800" cy="4911741"/>
          </a:xfrm>
        </p:spPr>
        <p:txBody>
          <a:bodyPr>
            <a:normAutofit fontScale="85000" lnSpcReduction="10000"/>
          </a:bodyPr>
          <a:lstStyle/>
          <a:p>
            <a:pPr>
              <a:buNone/>
            </a:pPr>
            <a:r>
              <a:rPr lang="en-US" sz="2900" dirty="0" smtClean="0"/>
              <a:t>:active</a:t>
            </a:r>
            <a:r>
              <a:rPr lang="zh-CN" altLang="en-US" sz="2900" dirty="0" smtClean="0"/>
              <a:t>设置对象在被用户激活（在鼠标点击与释放之间发生的事件）时的样式表属性</a:t>
            </a:r>
            <a:endParaRPr lang="en-US" altLang="zh-CN" sz="2900" dirty="0" smtClean="0"/>
          </a:p>
          <a:p>
            <a:pPr>
              <a:buNone/>
            </a:pPr>
            <a:r>
              <a:rPr lang="zh-CN" altLang="en-US" sz="2800" dirty="0" smtClean="0"/>
              <a:t>例如</a:t>
            </a:r>
            <a:r>
              <a:rPr lang="zh-CN" altLang="en-US" sz="2900" dirty="0" smtClean="0"/>
              <a:t>：</a:t>
            </a:r>
            <a:endParaRPr lang="en-US" altLang="zh-CN" sz="2900" dirty="0" smtClean="0"/>
          </a:p>
          <a:p>
            <a:pPr>
              <a:buNone/>
            </a:pPr>
            <a:r>
              <a:rPr lang="en-US" altLang="zh-CN" sz="2900" dirty="0" smtClean="0"/>
              <a:t>.first  </a:t>
            </a:r>
            <a:r>
              <a:rPr lang="en-US" sz="2900" dirty="0" smtClean="0"/>
              <a:t>a:active { font-size: 14pt; text-decoration: underline; color: purple; }</a:t>
            </a:r>
          </a:p>
          <a:p>
            <a:pPr>
              <a:buNone/>
            </a:pPr>
            <a:r>
              <a:rPr lang="en-US" sz="2900" dirty="0" smtClean="0"/>
              <a:t>:visited</a:t>
            </a:r>
            <a:r>
              <a:rPr lang="zh-CN" altLang="en-US" sz="2900" dirty="0" smtClean="0"/>
              <a:t>设置</a:t>
            </a:r>
            <a:r>
              <a:rPr lang="en-US" altLang="zh-CN" sz="2900" dirty="0" smtClean="0"/>
              <a:t>a</a:t>
            </a:r>
            <a:r>
              <a:rPr lang="zh-CN" altLang="en-US" sz="2900" dirty="0" smtClean="0"/>
              <a:t>对象在其链接地址已被访问过时的样式表属性</a:t>
            </a:r>
            <a:endParaRPr lang="en-US" altLang="zh-CN" sz="2900" dirty="0" smtClean="0"/>
          </a:p>
          <a:p>
            <a:pPr>
              <a:buNone/>
            </a:pPr>
            <a:r>
              <a:rPr lang="zh-CN" altLang="en-US" sz="2800" dirty="0" smtClean="0"/>
              <a:t>例如：</a:t>
            </a:r>
            <a:endParaRPr lang="en-US" altLang="zh-CN" sz="2800" dirty="0" smtClean="0"/>
          </a:p>
          <a:p>
            <a:pPr>
              <a:buNone/>
            </a:pPr>
            <a:r>
              <a:rPr lang="en-US" altLang="zh-CN" sz="2900" dirty="0" smtClean="0"/>
              <a:t>.first  </a:t>
            </a:r>
            <a:r>
              <a:rPr lang="en-US" sz="2900" dirty="0" smtClean="0"/>
              <a:t>a: visited{ font-size: 14pt; text-decoration: underline; color: orange; }</a:t>
            </a:r>
          </a:p>
          <a:p>
            <a:pPr>
              <a:buNone/>
            </a:pPr>
            <a:r>
              <a:rPr lang="en-US" sz="2400" dirty="0" smtClean="0"/>
              <a:t/>
            </a:r>
            <a:br>
              <a:rPr lang="en-US" sz="2400" dirty="0" smtClean="0"/>
            </a:br>
            <a:endParaRPr lang="en-US" sz="2400" dirty="0" smtClean="0"/>
          </a:p>
          <a:p>
            <a:pPr>
              <a:buNone/>
            </a:pPr>
            <a:r>
              <a:rPr lang="en-US" sz="2800" dirty="0" smtClean="0"/>
              <a:t/>
            </a:r>
            <a:br>
              <a:rPr lang="en-US" sz="2800" dirty="0" smtClean="0"/>
            </a:br>
            <a:endParaRPr lang="zh-CN" altLang="en-US" sz="2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2752328"/>
            <a:ext cx="8229600" cy="1180728"/>
          </a:xfrm>
        </p:spPr>
        <p:txBody>
          <a:bodyPr>
            <a:normAutofit/>
          </a:bodyPr>
          <a:lstStyle/>
          <a:p>
            <a:pPr algn="ctr">
              <a:buNone/>
            </a:pPr>
            <a:r>
              <a:rPr lang="zh-CN" altLang="en-US" sz="6000" dirty="0" smtClean="0"/>
              <a:t>谢谢大家</a:t>
            </a:r>
            <a:endParaRPr lang="zh-CN" altLang="en-US" sz="6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noFill/>
        </p:spPr>
        <p:txBody>
          <a:bodyPr/>
          <a:lstStyle/>
          <a:p>
            <a:pPr eaLnBrk="1" hangingPunct="1"/>
            <a:r>
              <a:rPr lang="zh-CN" altLang="en-US" smtClean="0"/>
              <a:t>使用</a:t>
            </a:r>
            <a:r>
              <a:rPr lang="en-US" altLang="zh-CN" smtClean="0"/>
              <a:t>CSS</a:t>
            </a:r>
            <a:r>
              <a:rPr lang="zh-CN" altLang="en-US" smtClean="0"/>
              <a:t>控制页面</a:t>
            </a:r>
          </a:p>
        </p:txBody>
      </p:sp>
      <p:sp>
        <p:nvSpPr>
          <p:cNvPr id="11267" name="Rectangle 3"/>
          <p:cNvSpPr>
            <a:spLocks noGrp="1" noChangeArrowheads="1"/>
          </p:cNvSpPr>
          <p:nvPr>
            <p:ph idx="1"/>
          </p:nvPr>
        </p:nvSpPr>
        <p:spPr>
          <a:xfrm>
            <a:off x="457200" y="2060575"/>
            <a:ext cx="8229600" cy="4070350"/>
          </a:xfrm>
        </p:spPr>
        <p:txBody>
          <a:bodyPr/>
          <a:lstStyle/>
          <a:p>
            <a:pPr eaLnBrk="1" hangingPunct="1"/>
            <a:r>
              <a:rPr lang="zh-CN" altLang="en-US" smtClean="0"/>
              <a:t>行内样式</a:t>
            </a:r>
          </a:p>
          <a:p>
            <a:pPr eaLnBrk="1" hangingPunct="1"/>
            <a:r>
              <a:rPr lang="zh-CN" altLang="en-US" smtClean="0"/>
              <a:t>内嵌式</a:t>
            </a:r>
          </a:p>
          <a:p>
            <a:pPr eaLnBrk="1" hangingPunct="1"/>
            <a:r>
              <a:rPr lang="zh-CN" altLang="en-US" smtClean="0"/>
              <a:t>链接式</a:t>
            </a:r>
          </a:p>
          <a:p>
            <a:pPr eaLnBrk="1" hangingPunct="1"/>
            <a:r>
              <a:rPr lang="zh-CN" altLang="en-US" smtClean="0"/>
              <a:t>导入样式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620713"/>
            <a:ext cx="8229600" cy="5510212"/>
          </a:xfrm>
        </p:spPr>
        <p:txBody>
          <a:bodyPr>
            <a:normAutofit/>
          </a:bodyPr>
          <a:lstStyle/>
          <a:p>
            <a:pPr eaLnBrk="1" hangingPunct="1">
              <a:lnSpc>
                <a:spcPct val="80000"/>
              </a:lnSpc>
              <a:buFont typeface="Wingdings" pitchFamily="2" charset="2"/>
              <a:buNone/>
            </a:pPr>
            <a:r>
              <a:rPr lang="en-US" altLang="zh-CN" sz="2000" dirty="0" smtClean="0"/>
              <a:t>&lt;html&gt;</a:t>
            </a:r>
          </a:p>
          <a:p>
            <a:pPr eaLnBrk="1" hangingPunct="1">
              <a:lnSpc>
                <a:spcPct val="80000"/>
              </a:lnSpc>
              <a:buFont typeface="Wingdings" pitchFamily="2" charset="2"/>
              <a:buNone/>
            </a:pPr>
            <a:r>
              <a:rPr lang="en-US" altLang="zh-CN" sz="2000" dirty="0" smtClean="0"/>
              <a:t>&lt;head&gt;</a:t>
            </a:r>
          </a:p>
          <a:p>
            <a:pPr eaLnBrk="1" hangingPunct="1">
              <a:lnSpc>
                <a:spcPct val="80000"/>
              </a:lnSpc>
              <a:buFont typeface="Wingdings" pitchFamily="2" charset="2"/>
              <a:buNone/>
            </a:pPr>
            <a:r>
              <a:rPr lang="en-US" altLang="zh-CN" sz="2000" dirty="0" smtClean="0"/>
              <a:t>&lt;title&gt;</a:t>
            </a:r>
            <a:r>
              <a:rPr lang="zh-CN" altLang="en-US" sz="2000" dirty="0" smtClean="0"/>
              <a:t>行内样式</a:t>
            </a:r>
            <a:r>
              <a:rPr lang="en-US" altLang="zh-CN" sz="2000" dirty="0" smtClean="0"/>
              <a:t>&lt;/title&gt;</a:t>
            </a:r>
          </a:p>
          <a:p>
            <a:pPr eaLnBrk="1" hangingPunct="1">
              <a:lnSpc>
                <a:spcPct val="80000"/>
              </a:lnSpc>
              <a:buFont typeface="Wingdings" pitchFamily="2" charset="2"/>
              <a:buNone/>
            </a:pPr>
            <a:r>
              <a:rPr lang="en-US" altLang="zh-CN" sz="2000" dirty="0" smtClean="0"/>
              <a:t> &lt;/head&gt;</a:t>
            </a:r>
          </a:p>
          <a:p>
            <a:pPr eaLnBrk="1" hangingPunct="1">
              <a:lnSpc>
                <a:spcPct val="80000"/>
              </a:lnSpc>
              <a:buFont typeface="Wingdings" pitchFamily="2" charset="2"/>
              <a:buNone/>
            </a:pPr>
            <a:r>
              <a:rPr lang="en-US" altLang="zh-CN" sz="2000" dirty="0" smtClean="0"/>
              <a:t>&lt;body&gt;</a:t>
            </a:r>
          </a:p>
          <a:p>
            <a:pPr eaLnBrk="1" hangingPunct="1">
              <a:lnSpc>
                <a:spcPct val="80000"/>
              </a:lnSpc>
              <a:buFont typeface="Wingdings" pitchFamily="2" charset="2"/>
              <a:buNone/>
            </a:pPr>
            <a:r>
              <a:rPr lang="en-US" altLang="zh-CN" sz="2000" dirty="0" smtClean="0"/>
              <a:t>	&lt;h2 </a:t>
            </a:r>
            <a:r>
              <a:rPr lang="en-US" altLang="zh-CN" sz="2000" b="1" dirty="0" smtClean="0">
                <a:solidFill>
                  <a:schemeClr val="folHlink"/>
                </a:solidFill>
              </a:rPr>
              <a:t>style=</a:t>
            </a:r>
            <a:r>
              <a:rPr lang="en-US" altLang="zh-CN" sz="2000" b="1" dirty="0" smtClean="0">
                <a:solidFill>
                  <a:schemeClr val="folHlink"/>
                </a:solidFill>
                <a:latin typeface="Arial" charset="0"/>
              </a:rPr>
              <a:t>“</a:t>
            </a:r>
            <a:r>
              <a:rPr lang="en-US" altLang="zh-CN" sz="2000" b="1" dirty="0" smtClean="0">
                <a:solidFill>
                  <a:schemeClr val="folHlink"/>
                </a:solidFill>
              </a:rPr>
              <a:t>font-size:16px;color:#000ffd;text-decoration:underline;</a:t>
            </a:r>
            <a:r>
              <a:rPr lang="en-US" altLang="zh-CN" sz="2000" b="1" dirty="0" smtClean="0">
                <a:solidFill>
                  <a:schemeClr val="folHlink"/>
                </a:solidFill>
                <a:latin typeface="Arial" charset="0"/>
              </a:rPr>
              <a:t>”</a:t>
            </a:r>
            <a:r>
              <a:rPr lang="en-US" altLang="zh-CN" sz="2000" dirty="0" smtClean="0"/>
              <a:t>&gt;</a:t>
            </a:r>
          </a:p>
          <a:p>
            <a:pPr eaLnBrk="1" hangingPunct="1">
              <a:lnSpc>
                <a:spcPct val="80000"/>
              </a:lnSpc>
              <a:buFont typeface="Wingdings" pitchFamily="2" charset="2"/>
              <a:buNone/>
            </a:pPr>
            <a:r>
              <a:rPr lang="en-US" altLang="zh-CN" sz="2000" dirty="0" smtClean="0"/>
              <a:t>CSS</a:t>
            </a:r>
            <a:r>
              <a:rPr lang="zh-CN" altLang="en-US" sz="2000" dirty="0" smtClean="0"/>
              <a:t>标记</a:t>
            </a:r>
            <a:r>
              <a:rPr lang="en-US" altLang="zh-CN" sz="2000" dirty="0" smtClean="0"/>
              <a:t>1&lt;/h2&gt;</a:t>
            </a:r>
          </a:p>
          <a:p>
            <a:pPr eaLnBrk="1" hangingPunct="1">
              <a:lnSpc>
                <a:spcPct val="80000"/>
              </a:lnSpc>
              <a:buFont typeface="Wingdings" pitchFamily="2" charset="2"/>
              <a:buNone/>
            </a:pPr>
            <a:r>
              <a:rPr lang="en-US" altLang="zh-CN" sz="2000" dirty="0" smtClean="0"/>
              <a:t>	&lt;p </a:t>
            </a:r>
            <a:r>
              <a:rPr lang="en-US" altLang="zh-CN" sz="2000" b="1" dirty="0" smtClean="0">
                <a:solidFill>
                  <a:schemeClr val="folHlink"/>
                </a:solidFill>
              </a:rPr>
              <a:t>style=</a:t>
            </a:r>
            <a:r>
              <a:rPr lang="en-US" altLang="zh-CN" sz="2000" b="1" dirty="0" smtClean="0">
                <a:solidFill>
                  <a:schemeClr val="folHlink"/>
                </a:solidFill>
                <a:latin typeface="Arial" charset="0"/>
              </a:rPr>
              <a:t>“</a:t>
            </a:r>
            <a:r>
              <a:rPr lang="en-US" altLang="zh-CN" sz="2000" b="1" dirty="0" smtClean="0">
                <a:solidFill>
                  <a:schemeClr val="folHlink"/>
                </a:solidFill>
              </a:rPr>
              <a:t>font-size:12px;color:red;text-decoration:underline;</a:t>
            </a:r>
            <a:r>
              <a:rPr lang="en-US" altLang="zh-CN" sz="2000" b="1" dirty="0" smtClean="0">
                <a:solidFill>
                  <a:schemeClr val="folHlink"/>
                </a:solidFill>
                <a:latin typeface="Arial" charset="0"/>
              </a:rPr>
              <a:t>”</a:t>
            </a:r>
            <a:r>
              <a:rPr lang="en-US" altLang="zh-CN" sz="2000" dirty="0" smtClean="0"/>
              <a:t>&gt; CSS</a:t>
            </a:r>
            <a:r>
              <a:rPr lang="zh-CN" altLang="en-US" sz="2000" dirty="0" smtClean="0"/>
              <a:t>标记的正文内容</a:t>
            </a:r>
            <a:r>
              <a:rPr lang="en-US" altLang="zh-CN" sz="2000" dirty="0" smtClean="0"/>
              <a:t>1&lt;/p&gt;</a:t>
            </a:r>
          </a:p>
          <a:p>
            <a:pPr eaLnBrk="1" hangingPunct="1">
              <a:lnSpc>
                <a:spcPct val="80000"/>
              </a:lnSpc>
              <a:buFont typeface="Wingdings" pitchFamily="2" charset="2"/>
              <a:buNone/>
            </a:pPr>
            <a:r>
              <a:rPr lang="en-US" altLang="zh-CN" sz="2000" dirty="0" smtClean="0"/>
              <a:t>	&lt;h2&gt;CSS</a:t>
            </a:r>
            <a:r>
              <a:rPr lang="zh-CN" altLang="en-US" sz="2000" dirty="0" smtClean="0"/>
              <a:t>标记</a:t>
            </a:r>
            <a:r>
              <a:rPr lang="en-US" altLang="zh-CN" sz="2000" dirty="0" smtClean="0"/>
              <a:t>2&lt;/h2&gt;</a:t>
            </a:r>
          </a:p>
          <a:p>
            <a:pPr eaLnBrk="1" hangingPunct="1">
              <a:lnSpc>
                <a:spcPct val="80000"/>
              </a:lnSpc>
              <a:buFont typeface="Wingdings" pitchFamily="2" charset="2"/>
              <a:buNone/>
            </a:pPr>
            <a:r>
              <a:rPr lang="en-US" altLang="zh-CN" sz="2000" dirty="0" smtClean="0"/>
              <a:t>	&lt;p&gt;CSS</a:t>
            </a:r>
            <a:r>
              <a:rPr lang="zh-CN" altLang="en-US" sz="2000" dirty="0" smtClean="0"/>
              <a:t>标记的正文内容</a:t>
            </a:r>
            <a:r>
              <a:rPr lang="en-US" altLang="zh-CN" sz="2000" dirty="0" smtClean="0"/>
              <a:t>2&lt;/p&gt;</a:t>
            </a:r>
          </a:p>
          <a:p>
            <a:pPr eaLnBrk="1" hangingPunct="1">
              <a:lnSpc>
                <a:spcPct val="80000"/>
              </a:lnSpc>
              <a:buFont typeface="Wingdings" pitchFamily="2" charset="2"/>
              <a:buNone/>
            </a:pPr>
            <a:r>
              <a:rPr lang="en-US" altLang="zh-CN" sz="2000" dirty="0" smtClean="0"/>
              <a:t>	&lt;/body&gt;</a:t>
            </a:r>
          </a:p>
          <a:p>
            <a:pPr eaLnBrk="1" hangingPunct="1">
              <a:lnSpc>
                <a:spcPct val="80000"/>
              </a:lnSpc>
              <a:buFont typeface="Wingdings" pitchFamily="2" charset="2"/>
              <a:buNone/>
            </a:pPr>
            <a:r>
              <a:rPr lang="en-US" altLang="zh-CN" sz="2000" dirty="0" smtClean="0"/>
              <a:t>&lt;/html&gt;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872</TotalTime>
  <Words>1700</Words>
  <Application>Microsoft Office PowerPoint</Application>
  <PresentationFormat>全屏显示(4:3)</PresentationFormat>
  <Paragraphs>555</Paragraphs>
  <Slides>73</Slides>
  <Notes>2</Notes>
  <HiddenSlides>0</HiddenSlides>
  <MMClips>0</MMClips>
  <ScaleCrop>false</ScaleCrop>
  <HeadingPairs>
    <vt:vector size="4" baseType="variant">
      <vt:variant>
        <vt:lpstr>主题</vt:lpstr>
      </vt:variant>
      <vt:variant>
        <vt:i4>1</vt:i4>
      </vt:variant>
      <vt:variant>
        <vt:lpstr>幻灯片标题</vt:lpstr>
      </vt:variant>
      <vt:variant>
        <vt:i4>73</vt:i4>
      </vt:variant>
    </vt:vector>
  </HeadingPairs>
  <TitlesOfParts>
    <vt:vector size="74" baseType="lpstr">
      <vt:lpstr>龙腾四海</vt:lpstr>
      <vt:lpstr>Div+Css 课前基础知识普及</vt:lpstr>
      <vt:lpstr>幻灯片 2</vt:lpstr>
      <vt:lpstr>CSS概念</vt:lpstr>
      <vt:lpstr>幻灯片 4</vt:lpstr>
      <vt:lpstr>Html的缺陷</vt:lpstr>
      <vt:lpstr>Css的引入</vt:lpstr>
      <vt:lpstr>幻灯片 7</vt:lpstr>
      <vt:lpstr>使用CSS控制页面</vt:lpstr>
      <vt:lpstr>幻灯片 9</vt:lpstr>
      <vt:lpstr>幻灯片 10</vt:lpstr>
      <vt:lpstr>幻灯片 11</vt:lpstr>
      <vt:lpstr>幻灯片 12</vt:lpstr>
      <vt:lpstr>幻灯片 13</vt:lpstr>
      <vt:lpstr>幻灯片 14</vt:lpstr>
      <vt:lpstr>CSS基本语法</vt:lpstr>
      <vt:lpstr>CSS属性</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Css选择器</vt:lpstr>
      <vt:lpstr>幻灯片 65</vt:lpstr>
      <vt:lpstr>幻灯片 66</vt:lpstr>
      <vt:lpstr>类别选择器</vt:lpstr>
      <vt:lpstr>幻灯片 68</vt:lpstr>
      <vt:lpstr>ID选择器</vt:lpstr>
      <vt:lpstr>幻灯片 70</vt:lpstr>
      <vt:lpstr>伪类</vt:lpstr>
      <vt:lpstr>幻灯片 72</vt:lpstr>
      <vt:lpstr>幻灯片 73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Css概述</dc:title>
  <dc:creator>赵玙</dc:creator>
  <cp:lastModifiedBy>Administrator</cp:lastModifiedBy>
  <cp:revision>67</cp:revision>
  <dcterms:created xsi:type="dcterms:W3CDTF">2013-10-04T13:09:18Z</dcterms:created>
  <dcterms:modified xsi:type="dcterms:W3CDTF">2015-12-16T08:46:34Z</dcterms:modified>
</cp:coreProperties>
</file>